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3" r:id="rId2"/>
  </p:sldMasterIdLst>
  <p:notesMasterIdLst>
    <p:notesMasterId r:id="rId15"/>
  </p:notesMasterIdLst>
  <p:sldIdLst>
    <p:sldId id="256" r:id="rId3"/>
    <p:sldId id="289" r:id="rId4"/>
    <p:sldId id="258" r:id="rId5"/>
    <p:sldId id="259" r:id="rId6"/>
    <p:sldId id="260" r:id="rId7"/>
    <p:sldId id="262" r:id="rId8"/>
    <p:sldId id="263" r:id="rId9"/>
    <p:sldId id="268" r:id="rId10"/>
    <p:sldId id="264" r:id="rId11"/>
    <p:sldId id="265" r:id="rId12"/>
    <p:sldId id="271"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A95264-CB26-4274-8728-D149901E5186}">
          <p14:sldIdLst>
            <p14:sldId id="256"/>
            <p14:sldId id="289"/>
            <p14:sldId id="258"/>
            <p14:sldId id="259"/>
            <p14:sldId id="260"/>
          </p14:sldIdLst>
        </p14:section>
        <p14:section name="TalkTalk case study" id="{E0898D43-542E-4200-A961-8AC25A7EBEAE}">
          <p14:sldIdLst>
            <p14:sldId id="262"/>
            <p14:sldId id="263"/>
          </p14:sldIdLst>
        </p14:section>
        <p14:section name="Cyber security and boards" id="{BC8A118E-1BEB-4D6C-8835-36098D0E4231}">
          <p14:sldIdLst>
            <p14:sldId id="268"/>
            <p14:sldId id="264"/>
            <p14:sldId id="265"/>
            <p14:sldId id="271"/>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B1E"/>
    <a:srgbClr val="0D2650"/>
    <a:srgbClr val="000000"/>
    <a:srgbClr val="21305A"/>
    <a:srgbClr val="123D97"/>
    <a:srgbClr val="124097"/>
    <a:srgbClr val="51587C"/>
    <a:srgbClr val="021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DE5AE-5945-41F3-B0BD-FAB1B9C82C99}" v="9" dt="2021-07-01T09:48:56.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76" autoAdjust="0"/>
  </p:normalViewPr>
  <p:slideViewPr>
    <p:cSldViewPr snapToGrid="0">
      <p:cViewPr varScale="1">
        <p:scale>
          <a:sx n="85" d="100"/>
          <a:sy n="85" d="100"/>
        </p:scale>
        <p:origin x="1554" y="2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80951-F195-4618-96D3-ABC4CBC57D2E}"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2E62C-A7F3-4060-9555-0E1F16BA06F1}" type="slidenum">
              <a:rPr lang="en-GB" smtClean="0"/>
              <a:t>‹#›</a:t>
            </a:fld>
            <a:endParaRPr lang="en-GB"/>
          </a:p>
        </p:txBody>
      </p:sp>
    </p:spTree>
    <p:extLst>
      <p:ext uri="{BB962C8B-B14F-4D97-AF65-F5344CB8AC3E}">
        <p14:creationId xmlns:p14="http://schemas.microsoft.com/office/powerpoint/2010/main" val="69758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a:t>
            </a:r>
            <a:r>
              <a:rPr lang="en-GB" sz="1800" b="0" i="1" dirty="0">
                <a:solidFill>
                  <a:srgbClr val="000000"/>
                </a:solidFill>
                <a:effectLst/>
                <a:latin typeface="Calibri" panose="020F0502020204030204" pitchFamily="34" charset="0"/>
              </a:rPr>
              <a:t>Note for presenters: text in </a:t>
            </a:r>
            <a:r>
              <a:rPr lang="en-GB" sz="1800" b="1" i="1" dirty="0">
                <a:solidFill>
                  <a:srgbClr val="000000"/>
                </a:solidFill>
                <a:effectLst/>
                <a:latin typeface="Calibri" panose="020F0502020204030204" pitchFamily="34" charset="0"/>
              </a:rPr>
              <a:t>bold</a:t>
            </a:r>
            <a:r>
              <a:rPr lang="en-GB" sz="1800" b="0" i="1" dirty="0">
                <a:solidFill>
                  <a:srgbClr val="000000"/>
                </a:solidFill>
                <a:effectLst/>
                <a:latin typeface="Calibri" panose="020F0502020204030204" pitchFamily="34" charset="0"/>
              </a:rPr>
              <a:t> throughout the presentation indicates where the text relates to a specific line on the slide and/or an animation).</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This presentation gives a brief introduction to cyber security for board members who don’t have much background in the topic or who perhaps aren’t sure how much they </a:t>
            </a:r>
            <a:r>
              <a:rPr lang="en-GB" sz="1800" b="0" i="1" dirty="0">
                <a:solidFill>
                  <a:srgbClr val="000000"/>
                </a:solidFill>
                <a:effectLst/>
                <a:latin typeface="Calibri" panose="020F0502020204030204" pitchFamily="34" charset="0"/>
              </a:rPr>
              <a:t>do</a:t>
            </a:r>
            <a:r>
              <a:rPr lang="en-GB" sz="1800" b="0" i="0" dirty="0">
                <a:solidFill>
                  <a:srgbClr val="000000"/>
                </a:solidFill>
                <a:effectLst/>
                <a:latin typeface="Calibri" panose="020F0502020204030204" pitchFamily="34" charset="0"/>
              </a:rPr>
              <a:t> know.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We’ll explain what cyber security is and dispel some common myths. There’s a brief case study of a well-known cyber incident to help bring the information to life.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We also look at some headline figures about how cyber security is being tackled across a range of organisations.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1</a:t>
            </a:fld>
            <a:endParaRPr lang="en-GB"/>
          </a:p>
        </p:txBody>
      </p:sp>
    </p:spTree>
    <p:extLst>
      <p:ext uri="{BB962C8B-B14F-4D97-AF65-F5344CB8AC3E}">
        <p14:creationId xmlns:p14="http://schemas.microsoft.com/office/powerpoint/2010/main" val="192958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The survey also looked at data breaches.  Almost half of businesses (46%) reported a cyber security breach or attack in the previous last 12 months. (</a:t>
            </a:r>
            <a:r>
              <a:rPr lang="en-GB" sz="1800" b="0" i="1" dirty="0">
                <a:solidFill>
                  <a:srgbClr val="000000"/>
                </a:solidFill>
                <a:effectLst/>
                <a:latin typeface="Calibri" panose="020F0502020204030204" pitchFamily="34" charset="0"/>
              </a:rPr>
              <a:t>see figure 5.1</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It’s also interesting to look at the </a:t>
            </a:r>
            <a:r>
              <a:rPr lang="en-GB" sz="1800" b="1" i="1" dirty="0">
                <a:solidFill>
                  <a:srgbClr val="000000"/>
                </a:solidFill>
                <a:effectLst/>
                <a:latin typeface="Calibri" panose="020F0502020204030204" pitchFamily="34" charset="0"/>
              </a:rPr>
              <a:t>type</a:t>
            </a:r>
            <a:r>
              <a:rPr lang="en-GB" sz="1800" b="1" i="0" dirty="0">
                <a:solidFill>
                  <a:srgbClr val="000000"/>
                </a:solidFill>
                <a:effectLst/>
                <a:latin typeface="Calibri" panose="020F0502020204030204" pitchFamily="34" charset="0"/>
              </a:rPr>
              <a:t> of incident reported</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This chart shows that by far the most frequent types were fraudulent emails or being directed to fraudulent websites: in other words, phishing attacks. (</a:t>
            </a:r>
            <a:r>
              <a:rPr lang="en-GB" sz="1800" b="0" i="1" dirty="0">
                <a:solidFill>
                  <a:srgbClr val="000000"/>
                </a:solidFill>
                <a:effectLst/>
                <a:latin typeface="Calibri" panose="020F0502020204030204" pitchFamily="34" charset="0"/>
              </a:rPr>
              <a:t>see figure 5.2</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Impersonation of others by email or online is also an issue, particularly for charities.  </a:t>
            </a:r>
            <a:endParaRPr lang="en-GB" sz="2800"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10</a:t>
            </a:fld>
            <a:endParaRPr lang="en-GB"/>
          </a:p>
        </p:txBody>
      </p:sp>
    </p:spTree>
    <p:extLst>
      <p:ext uri="{BB962C8B-B14F-4D97-AF65-F5344CB8AC3E}">
        <p14:creationId xmlns:p14="http://schemas.microsoft.com/office/powerpoint/2010/main" val="27245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dirty="0">
                <a:solidFill>
                  <a:srgbClr val="000000"/>
                </a:solidFill>
                <a:effectLst/>
                <a:latin typeface="Calibri" panose="020F0502020204030204" pitchFamily="34" charset="0"/>
              </a:rPr>
              <a:t>And what about the board’s role? </a:t>
            </a:r>
            <a:r>
              <a:rPr lang="en-GB" sz="1000" b="0" i="0" dirty="0">
                <a:solidFill>
                  <a:srgbClr val="000000"/>
                </a:solidFill>
                <a:effectLst/>
                <a:latin typeface="Segoe UI" panose="020B0502040204020203" pitchFamily="34" charset="0"/>
              </a:rPr>
              <a:t> </a:t>
            </a:r>
            <a:r>
              <a:rPr lang="en-GB" sz="1200" b="0" i="0" dirty="0">
                <a:solidFill>
                  <a:srgbClr val="000000"/>
                </a:solidFill>
                <a:effectLst/>
                <a:latin typeface="Calibri" panose="020F0502020204030204" pitchFamily="34" charset="0"/>
              </a:rPr>
              <a:t>Overall, nearly 4/10 (37%) of companies have board members with a specific cyber security brief, and  as many as 70% in finance and insurance.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Calibri" panose="020F0502020204030204" pitchFamily="34" charset="0"/>
              </a:rPr>
              <a:t>In other words, plenty of boards are already aware of their responsibilities for cyber security. Many already have a coherent strategy in place, with board members clear about how the topic is addressed corporately as well as what their personal role is.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Calibri" panose="020F0502020204030204" pitchFamily="34" charset="0"/>
              </a:rPr>
              <a:t>But cyber security isn’t being looked at so thoroughly in every organisation.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Calibri" panose="020F0502020204030204" pitchFamily="34" charset="0"/>
              </a:rPr>
              <a:t>That’s not to say those boards or individual board members are ignoring the issue: it’s more likely that it’s something they simply haven’t prioritised yet, perhaps because they don’t realise how important it is, or perhaps because they aren’t sure quite where to start.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11</a:t>
            </a:fld>
            <a:endParaRPr lang="en-GB"/>
          </a:p>
        </p:txBody>
      </p:sp>
    </p:spTree>
    <p:extLst>
      <p:ext uri="{BB962C8B-B14F-4D97-AF65-F5344CB8AC3E}">
        <p14:creationId xmlns:p14="http://schemas.microsoft.com/office/powerpoint/2010/main" val="335364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Wherever your organisation is on its cyber security journey, the NCSC’s </a:t>
            </a:r>
            <a:r>
              <a:rPr lang="en-GB" sz="1800" b="0" i="1" dirty="0">
                <a:solidFill>
                  <a:srgbClr val="000000"/>
                </a:solidFill>
                <a:effectLst/>
                <a:latin typeface="Calibri" panose="020F0502020204030204" pitchFamily="34" charset="0"/>
              </a:rPr>
              <a:t>Cyber Security Toolkit for Boards </a:t>
            </a:r>
            <a:r>
              <a:rPr lang="en-GB" sz="1800" b="0" i="0" dirty="0">
                <a:solidFill>
                  <a:srgbClr val="000000"/>
                </a:solidFill>
                <a:effectLst/>
                <a:latin typeface="Calibri" panose="020F0502020204030204" pitchFamily="34" charset="0"/>
              </a:rPr>
              <a:t>can help board members get to grips with the topic. It’s available online, just search for ‘NCSC Board Toolkit’. We’ve also got another presentation that introduces toolkit and how it can be used. </a:t>
            </a:r>
            <a:r>
              <a:rPr lang="en-GB" sz="1200" b="0" i="0" dirty="0">
                <a:solidFill>
                  <a:srgbClr val="000000"/>
                </a:solidFill>
                <a:effectLst/>
                <a:latin typeface="Segoe UI" panose="020B0502040204020203" pitchFamily="34" charset="0"/>
              </a:rPr>
              <a:t> </a:t>
            </a:r>
            <a:r>
              <a:rPr lang="en-GB" sz="1800" b="0" i="0" dirty="0">
                <a:solidFill>
                  <a:srgbClr val="000000"/>
                </a:solidFill>
                <a:effectLst/>
                <a:latin typeface="Calibri" panose="020F0502020204030204" pitchFamily="34" charset="0"/>
              </a:rPr>
              <a:t>The toolkit aims to help board members understand the crucial role of cyber security within their particular organisation and how they help drive this forward.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12</a:t>
            </a:fld>
            <a:endParaRPr lang="en-GB"/>
          </a:p>
        </p:txBody>
      </p:sp>
    </p:spTree>
    <p:extLst>
      <p:ext uri="{BB962C8B-B14F-4D97-AF65-F5344CB8AC3E}">
        <p14:creationId xmlns:p14="http://schemas.microsoft.com/office/powerpoint/2010/main" val="136916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To set the scene, it’s helpful to understand what the National Cyber Security Centre is and what we do.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NCSC was set up in October 2016 bringing together various parts of government.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We’re not a regulator but the UK’s technical experts in cyber security.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Segoe UI" panose="020B0502040204020203" pitchFamily="34" charset="0"/>
              </a:rPr>
              <a:t>A</a:t>
            </a:r>
            <a:r>
              <a:rPr lang="en-GB" sz="1800" b="0" i="0" dirty="0">
                <a:solidFill>
                  <a:srgbClr val="000000"/>
                </a:solidFill>
                <a:effectLst/>
                <a:latin typeface="Calibri" panose="020F0502020204030204" pitchFamily="34" charset="0"/>
              </a:rPr>
              <a:t>s you’ll see from our logo at the top of the slide, we’re a part of GCHQ.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NCSC’s strapline is ‘</a:t>
            </a:r>
            <a:r>
              <a:rPr lang="en-GB" sz="1800" b="0" i="1" dirty="0">
                <a:solidFill>
                  <a:srgbClr val="000000"/>
                </a:solidFill>
                <a:effectLst/>
                <a:latin typeface="Calibri" panose="020F0502020204030204" pitchFamily="34" charset="0"/>
              </a:rPr>
              <a:t>helping to make the UK the safest place to live and work online</a:t>
            </a:r>
            <a:r>
              <a:rPr lang="en-GB" sz="1800" b="0" i="0" dirty="0">
                <a:solidFill>
                  <a:srgbClr val="000000"/>
                </a:solidFill>
                <a:effectLst/>
                <a:latin typeface="Calibri" panose="020F0502020204030204" pitchFamily="34" charset="0"/>
              </a:rPr>
              <a:t>’ and this defines everything we do.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Our website at www.ncsc.gov.uk is full of information and guidance aimed at audiences from the general public to cyber security professionals.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2</a:t>
            </a:fld>
            <a:endParaRPr lang="en-GB"/>
          </a:p>
        </p:txBody>
      </p:sp>
    </p:spTree>
    <p:extLst>
      <p:ext uri="{BB962C8B-B14F-4D97-AF65-F5344CB8AC3E}">
        <p14:creationId xmlns:p14="http://schemas.microsoft.com/office/powerpoint/2010/main" val="372721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We recognise that some board members may not feel confident about their knowledge of cyber security.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Indeed, the very term </a:t>
            </a:r>
            <a:r>
              <a:rPr lang="en-GB" sz="1800" b="0" i="1" dirty="0">
                <a:solidFill>
                  <a:srgbClr val="000000"/>
                </a:solidFill>
                <a:effectLst/>
                <a:latin typeface="Calibri" panose="020F0502020204030204" pitchFamily="34" charset="0"/>
              </a:rPr>
              <a:t>'cyber security'</a:t>
            </a:r>
            <a:r>
              <a:rPr lang="en-GB" sz="1800" b="0" i="0" dirty="0">
                <a:solidFill>
                  <a:srgbClr val="000000"/>
                </a:solidFill>
                <a:effectLst/>
                <a:latin typeface="Calibri" panose="020F0502020204030204" pitchFamily="34" charset="0"/>
              </a:rPr>
              <a:t> isn't always well understood. So for starters, here are some of the many words associated with the topic.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3</a:t>
            </a:fld>
            <a:endParaRPr lang="en-GB"/>
          </a:p>
        </p:txBody>
      </p:sp>
    </p:spTree>
    <p:extLst>
      <p:ext uri="{BB962C8B-B14F-4D97-AF65-F5344CB8AC3E}">
        <p14:creationId xmlns:p14="http://schemas.microsoft.com/office/powerpoint/2010/main" val="186923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There are different definitions of cyber security but let’s look at the one from NCSC’s website: (see </a:t>
            </a:r>
            <a:r>
              <a:rPr lang="en-GB" sz="2800" b="0" i="0" dirty="0">
                <a:solidFill>
                  <a:srgbClr val="000000"/>
                </a:solidFill>
                <a:effectLst/>
                <a:latin typeface="Segoe UI" panose="020B0502040204020203" pitchFamily="34" charset="0"/>
              </a:rPr>
              <a:t>https://www.ncsc.gov.uk/section/about-ncsc/what-is-cyber-security )</a:t>
            </a:r>
          </a:p>
          <a:p>
            <a:pPr algn="l" rtl="0" fontAlgn="base"/>
            <a:endParaRPr lang="en-GB" sz="2800"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“Cyber security is how individuals and organisations reduce the risk of cyber attack.</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Cyber security's core function is to protect the </a:t>
            </a:r>
            <a:r>
              <a:rPr lang="en-GB" sz="1800" b="1" i="1" dirty="0">
                <a:solidFill>
                  <a:srgbClr val="000000"/>
                </a:solidFill>
                <a:effectLst/>
                <a:latin typeface="Calibri" panose="020F0502020204030204" pitchFamily="34" charset="0"/>
              </a:rPr>
              <a:t>devices</a:t>
            </a:r>
            <a:r>
              <a:rPr lang="en-GB" sz="1800" b="0" i="1" dirty="0">
                <a:solidFill>
                  <a:srgbClr val="000000"/>
                </a:solidFill>
                <a:effectLst/>
                <a:latin typeface="Calibri" panose="020F0502020204030204" pitchFamily="34" charset="0"/>
              </a:rPr>
              <a:t> we all use and the </a:t>
            </a:r>
            <a:r>
              <a:rPr lang="en-GB" sz="1800" b="1" i="1" dirty="0">
                <a:solidFill>
                  <a:srgbClr val="000000"/>
                </a:solidFill>
                <a:effectLst/>
                <a:latin typeface="Calibri" panose="020F0502020204030204" pitchFamily="34" charset="0"/>
              </a:rPr>
              <a:t>services</a:t>
            </a:r>
            <a:r>
              <a:rPr lang="en-GB" sz="1800" b="0" i="1" dirty="0">
                <a:solidFill>
                  <a:srgbClr val="000000"/>
                </a:solidFill>
                <a:effectLst/>
                <a:latin typeface="Calibri" panose="020F0502020204030204" pitchFamily="34" charset="0"/>
              </a:rPr>
              <a:t> we access - both online and at work - from theft or damage.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It's also about preventing unauthorised access to the vast amounts of personal information we store on these devices, and online”.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4</a:t>
            </a:fld>
            <a:endParaRPr lang="en-GB"/>
          </a:p>
        </p:txBody>
      </p:sp>
    </p:spTree>
    <p:extLst>
      <p:ext uri="{BB962C8B-B14F-4D97-AF65-F5344CB8AC3E}">
        <p14:creationId xmlns:p14="http://schemas.microsoft.com/office/powerpoint/2010/main" val="277482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There are some common myths about cyber security that we’d like to dispel because these can really hold people back from engaging with the topic.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1. Cyber security is too complex for most people to understand.</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reality is that you don't need to be a technical expert to make informed cyber security decisions.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After all, we make general security decisions every day without understanding all the details.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our home life, for example, we don’t need to know how a house alarm works to decide whether to put it on when we go out. </a:t>
            </a:r>
            <a:endParaRPr lang="en-GB" sz="12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And boards regularly make financial decisions without needing to know the details of every account or invoice. </a:t>
            </a:r>
            <a:r>
              <a:rPr lang="en-GB" sz="1200" b="0" i="0" dirty="0">
                <a:solidFill>
                  <a:srgbClr val="000000"/>
                </a:solidFill>
                <a:effectLst/>
                <a:latin typeface="Segoe UI" panose="020B0502040204020203" pitchFamily="34" charset="0"/>
              </a:rPr>
              <a:t> </a:t>
            </a:r>
            <a:r>
              <a:rPr lang="en-GB" sz="1800" b="0" i="0" dirty="0">
                <a:solidFill>
                  <a:srgbClr val="000000"/>
                </a:solidFill>
                <a:effectLst/>
                <a:latin typeface="Calibri" panose="020F0502020204030204" pitchFamily="34" charset="0"/>
              </a:rPr>
              <a:t>This principle extends to cyber security: the board should rely on its technical experts to provide the insight they need to then make informed decisions about managing cyber risk.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2. Cyber attacks are sophisticated:  there’s little anyone can do to stop them.</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fact, the majority of attacks are still based upon well-known techniques such as phishing emails for example, many of which can be defended against, so taking a methodical approach to cyber security and enacting relatively small changes can greatly reduce an organisation’s risk.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That said, some threats </a:t>
            </a:r>
            <a:r>
              <a:rPr lang="en-GB" sz="1800" b="0" i="1" dirty="0">
                <a:solidFill>
                  <a:srgbClr val="000000"/>
                </a:solidFill>
                <a:effectLst/>
                <a:latin typeface="Calibri" panose="020F0502020204030204" pitchFamily="34" charset="0"/>
              </a:rPr>
              <a:t>can</a:t>
            </a:r>
            <a:r>
              <a:rPr lang="en-GB" sz="1800" b="0" i="0" dirty="0">
                <a:solidFill>
                  <a:srgbClr val="000000"/>
                </a:solidFill>
                <a:effectLst/>
                <a:latin typeface="Calibri" panose="020F0502020204030204" pitchFamily="34" charset="0"/>
              </a:rPr>
              <a:t> be very sophisticated, perhaps using advanced methods to break into extremely well defended networks, but we normally only see this level of expertise and tenacity in attacks by nation states.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3. Cyber attacks are highly targeted and people assume that their organisation is unlikely to be of interest to attackers.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Actually, the majority of cyber attacks are opportunistic and </a:t>
            </a:r>
            <a:r>
              <a:rPr lang="en-GB" sz="1800" b="0" i="1" dirty="0">
                <a:solidFill>
                  <a:srgbClr val="000000"/>
                </a:solidFill>
                <a:effectLst/>
                <a:latin typeface="Calibri" panose="020F0502020204030204" pitchFamily="34" charset="0"/>
              </a:rPr>
              <a:t>untargeted</a:t>
            </a:r>
            <a:r>
              <a:rPr lang="en-GB" sz="1800" b="0" i="0" dirty="0">
                <a:solidFill>
                  <a:srgbClr val="000000"/>
                </a:solidFill>
                <a:effectLst/>
                <a:latin typeface="Calibri" panose="020F0502020204030204" pitchFamily="34" charset="0"/>
              </a:rPr>
              <a:t>, with the perpetrator seeking to take advantage of a vulnerability in a system without being particularly interested in whose system it is.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WannaCry ransomware attacks in May 2017 are a good example of this. They had a huge impact on organisations across the globe, including on parts of the NHS. The attack worked by exploiting a weakness in Microsoft operating systems that needed patching, but not all users had done so, some because they were using systems that were too old.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This shows that </a:t>
            </a:r>
            <a:r>
              <a:rPr lang="en-GB" sz="1800" b="0" i="1" dirty="0">
                <a:solidFill>
                  <a:srgbClr val="000000"/>
                </a:solidFill>
                <a:effectLst/>
                <a:latin typeface="Calibri" panose="020F0502020204030204" pitchFamily="34" charset="0"/>
              </a:rPr>
              <a:t>untargeted</a:t>
            </a:r>
            <a:r>
              <a:rPr lang="en-GB" sz="1800" b="0" i="0" dirty="0">
                <a:solidFill>
                  <a:srgbClr val="000000"/>
                </a:solidFill>
                <a:effectLst/>
                <a:latin typeface="Calibri" panose="020F0502020204030204" pitchFamily="34" charset="0"/>
              </a:rPr>
              <a:t> attacks can be just as damaging as targeted ones. And it’s worth noting that untargeted attacks are unlikely to stop any time soon because every organisation has some value to an attacker even if that is simply the money it might pay if faced with a ransomware demand.  </a:t>
            </a:r>
            <a:endParaRPr lang="en-GB" b="0" i="0" dirty="0">
              <a:solidFill>
                <a:srgbClr val="000000"/>
              </a:solidFill>
              <a:effectLst/>
              <a:latin typeface="Segoe UI" panose="020B0502040204020203" pitchFamily="34" charset="0"/>
            </a:endParaRPr>
          </a:p>
          <a:p>
            <a:endParaRPr lang="en-GB" dirty="0"/>
          </a:p>
          <a:p>
            <a:endParaRPr lang="en-GB" dirty="0">
              <a:cs typeface="Calibri" panose="020F0502020204030204"/>
            </a:endParaRPr>
          </a:p>
          <a:p>
            <a:r>
              <a:rPr lang="en-GB" i="1" dirty="0">
                <a:cs typeface="Calibri" panose="020F0502020204030204"/>
              </a:rPr>
              <a:t>(Note: There is also this brief video on WannaCry that might help: </a:t>
            </a:r>
            <a:r>
              <a:rPr lang="en-GB" i="1" dirty="0"/>
              <a:t>https://youtu.be/uahiEldI7YA)</a:t>
            </a:r>
            <a:endParaRPr lang="en-GB" i="1" dirty="0">
              <a:cs typeface="Calibri" panose="020F0502020204030204"/>
            </a:endParaRPr>
          </a:p>
        </p:txBody>
      </p:sp>
      <p:sp>
        <p:nvSpPr>
          <p:cNvPr id="4" name="Slide Number Placeholder 3"/>
          <p:cNvSpPr>
            <a:spLocks noGrp="1"/>
          </p:cNvSpPr>
          <p:nvPr>
            <p:ph type="sldNum" sz="quarter" idx="5"/>
          </p:nvPr>
        </p:nvSpPr>
        <p:spPr/>
        <p:txBody>
          <a:bodyPr/>
          <a:lstStyle/>
          <a:p>
            <a:fld id="{F1B2E62C-A7F3-4060-9555-0E1F16BA06F1}" type="slidenum">
              <a:rPr lang="en-GB" smtClean="0"/>
              <a:t>5</a:t>
            </a:fld>
            <a:endParaRPr lang="en-GB"/>
          </a:p>
        </p:txBody>
      </p:sp>
    </p:spTree>
    <p:extLst>
      <p:ext uri="{BB962C8B-B14F-4D97-AF65-F5344CB8AC3E}">
        <p14:creationId xmlns:p14="http://schemas.microsoft.com/office/powerpoint/2010/main" val="274011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That’s some of the background to cyber security. Let’s now look at an example of a real cyber incident and its impact.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October 2015, the TalkTalk data breach hit the headlines across the UK.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Segoe UI" panose="020B0502040204020203" pitchFamily="34" charset="0"/>
              </a:rPr>
              <a:t>A</a:t>
            </a:r>
            <a:r>
              <a:rPr lang="en-GB" sz="1800" b="0" i="0" dirty="0">
                <a:solidFill>
                  <a:srgbClr val="000000"/>
                </a:solidFill>
                <a:effectLst/>
                <a:latin typeface="Calibri" panose="020F0502020204030204" pitchFamily="34" charset="0"/>
              </a:rPr>
              <a:t>ttackers exploited a vulnerability in the company’s website that enabled them to access the underlying database. The database held customers’ personal information including names and addresses, emails, dates of birth and phone numbers. Nearly 160,000 customers’ records were accessed in some form and most significantly, about 16,000 customers’ bank account details were stolen.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What was the impact of this on TalkTalk: their bottom line and their reputation? </a:t>
            </a:r>
            <a:endParaRPr lang="en-GB"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 was reported that they lost just over 100,000 subscribers in the quarter after the hack. </a:t>
            </a:r>
            <a:endParaRPr lang="en-GB"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They also incurred considerable costs in remedying and recovering from the attack – perhaps £60 million. </a:t>
            </a:r>
            <a:endParaRPr lang="en-GB"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And when the Information Commissioner’s Office later looked into the breach, they levied a record-breaking £400,000 fine.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their official report into the matter, the ICO said </a:t>
            </a:r>
            <a:r>
              <a:rPr lang="en-GB" sz="1800" b="0" i="1" dirty="0">
                <a:solidFill>
                  <a:srgbClr val="000000"/>
                </a:solidFill>
                <a:effectLst/>
                <a:latin typeface="Calibri" panose="020F0502020204030204" pitchFamily="34" charset="0"/>
              </a:rPr>
              <a:t>"TalkTalk's failure to implement the most basic cyber security measures allowed hackers to penetrate TalkTalk's systems with ease…  Yes, hacking is wrong, but that is not an excuse for companies to abdicate their security obligations”.</a:t>
            </a:r>
            <a:r>
              <a:rPr lang="en-GB" sz="1800" b="0" i="0" dirty="0">
                <a:solidFill>
                  <a:srgbClr val="000000"/>
                </a:solidFill>
                <a:effectLst/>
                <a:latin typeface="Calibri" panose="020F0502020204030204" pitchFamily="34" charset="0"/>
              </a:rPr>
              <a:t>  (see https://www.bbc.co.uk/news/business-37565367)</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6</a:t>
            </a:fld>
            <a:endParaRPr lang="en-GB"/>
          </a:p>
        </p:txBody>
      </p:sp>
    </p:spTree>
    <p:extLst>
      <p:ext uri="{BB962C8B-B14F-4D97-AF65-F5344CB8AC3E}">
        <p14:creationId xmlns:p14="http://schemas.microsoft.com/office/powerpoint/2010/main" val="390553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What is the implication of this for board members?  On this matter, the ICO was extremely clear. Announcing the fine, Information Commissioner Elizabeth Denham said: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“Today’s record fine acts as a warning to others that cyber security is not an IT issue, it is a boardroom issue. Companies must be diligent and vigilant.</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00000"/>
                </a:solidFill>
                <a:effectLst/>
                <a:latin typeface="Calibri" panose="020F0502020204030204" pitchFamily="34" charset="0"/>
              </a:rPr>
              <a:t>They must do this not only because they have a duty under law, but because they have a duty to their customers”.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7</a:t>
            </a:fld>
            <a:endParaRPr lang="en-GB"/>
          </a:p>
        </p:txBody>
      </p:sp>
    </p:spTree>
    <p:extLst>
      <p:ext uri="{BB962C8B-B14F-4D97-AF65-F5344CB8AC3E}">
        <p14:creationId xmlns:p14="http://schemas.microsoft.com/office/powerpoint/2010/main" val="22088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The TalkTalk examples helps illustrate why cyber security is a board-level responsibility. </a:t>
            </a:r>
            <a:endParaRPr lang="en-GB" b="0" i="0" dirty="0">
              <a:solidFill>
                <a:srgbClr val="000000"/>
              </a:solidFill>
              <a:effectLst/>
              <a:latin typeface="Calibri" panose="020F0502020204030204" pitchFamily="34" charset="0"/>
            </a:endParaRP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To put it plainly, if your organisation is connected to the internet then it is exposed to cyber risk. </a:t>
            </a:r>
            <a:r>
              <a:rPr lang="en-GB" sz="1200" b="0" i="0" dirty="0">
                <a:solidFill>
                  <a:srgbClr val="000000"/>
                </a:solidFill>
                <a:effectLst/>
                <a:latin typeface="Calibri" panose="020F0502020204030204" pitchFamily="34" charset="0"/>
              </a:rPr>
              <a:t>A</a:t>
            </a:r>
            <a:r>
              <a:rPr lang="en-GB" sz="1800" b="0" i="0" dirty="0">
                <a:solidFill>
                  <a:srgbClr val="000000"/>
                </a:solidFill>
                <a:effectLst/>
                <a:latin typeface="Calibri" panose="020F0502020204030204" pitchFamily="34" charset="0"/>
              </a:rPr>
              <a:t>nd</a:t>
            </a:r>
            <a:r>
              <a:rPr lang="en-GB" sz="1800" b="1" i="0"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regulations such as GDPR make it clear that cyber security is not the responsibility of an </a:t>
            </a:r>
            <a:r>
              <a:rPr lang="en-GB" sz="1800" b="0" i="1" dirty="0">
                <a:solidFill>
                  <a:srgbClr val="000000"/>
                </a:solidFill>
                <a:effectLst/>
                <a:latin typeface="Calibri" panose="020F0502020204030204" pitchFamily="34" charset="0"/>
              </a:rPr>
              <a:t>individual</a:t>
            </a:r>
            <a:r>
              <a:rPr lang="en-GB" sz="1800" b="0" i="0" dirty="0">
                <a:solidFill>
                  <a:srgbClr val="000000"/>
                </a:solidFill>
                <a:effectLst/>
                <a:latin typeface="Calibri" panose="020F0502020204030204" pitchFamily="34" charset="0"/>
              </a:rPr>
              <a:t> but of the whole organisation.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This means that the board of directors, as the effective governing body of a company, has </a:t>
            </a:r>
            <a:r>
              <a:rPr lang="en-GB" sz="1800" b="0" i="1" dirty="0">
                <a:solidFill>
                  <a:srgbClr val="000000"/>
                </a:solidFill>
                <a:effectLst/>
                <a:latin typeface="Calibri" panose="020F0502020204030204" pitchFamily="34" charset="0"/>
              </a:rPr>
              <a:t>collective</a:t>
            </a:r>
            <a:r>
              <a:rPr lang="en-GB" sz="1800" b="0" i="0" dirty="0">
                <a:solidFill>
                  <a:srgbClr val="000000"/>
                </a:solidFill>
                <a:effectLst/>
                <a:latin typeface="Calibri" panose="020F0502020204030204" pitchFamily="34" charset="0"/>
              </a:rPr>
              <a:t> responsibility for cyber security.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Beyond that, there are three inter-related reasons that board members need to take cyber security seriously.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1. Nearly all organisations depend on digital technology to function.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It’s worth considering how well your organisation could operate if, for example, it lost access to all the data that's held electronically, or if computers and other networked devices simply couldn't connect to the internet.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2. The potential cost of remedying a cyber incident </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There are different facets to this. There is often a cost in terms of </a:t>
            </a:r>
            <a:r>
              <a:rPr lang="en-GB" sz="1800" b="0" i="1" dirty="0">
                <a:solidFill>
                  <a:srgbClr val="000000"/>
                </a:solidFill>
                <a:effectLst/>
                <a:latin typeface="Calibri" panose="020F0502020204030204" pitchFamily="34" charset="0"/>
              </a:rPr>
              <a:t>lost business </a:t>
            </a:r>
            <a:r>
              <a:rPr lang="en-GB" sz="1800" b="0" i="0" dirty="0">
                <a:solidFill>
                  <a:srgbClr val="000000"/>
                </a:solidFill>
                <a:effectLst/>
                <a:latin typeface="Calibri" panose="020F0502020204030204" pitchFamily="34" charset="0"/>
              </a:rPr>
              <a:t>but there’s also the financial impact of having to </a:t>
            </a:r>
            <a:r>
              <a:rPr lang="en-GB" sz="1800" b="0" i="1" dirty="0">
                <a:solidFill>
                  <a:srgbClr val="000000"/>
                </a:solidFill>
                <a:effectLst/>
                <a:latin typeface="Calibri" panose="020F0502020204030204" pitchFamily="34" charset="0"/>
              </a:rPr>
              <a:t>repair and clean up </a:t>
            </a:r>
            <a:r>
              <a:rPr lang="en-GB" sz="1800" b="0" i="0" dirty="0">
                <a:solidFill>
                  <a:srgbClr val="000000"/>
                </a:solidFill>
                <a:effectLst/>
                <a:latin typeface="Calibri" panose="020F0502020204030204" pitchFamily="34" charset="0"/>
              </a:rPr>
              <a:t>after a cyber incident. This cost varies significantly but in general, the larger the organisation, the larger the bill.  And as we’ve seen in the case of TalkTalk, if there has been a data breach then there’s also the risk of a significant fine from the ICO.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3. The risk of reputational damage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It’s worth asking a few questions here such as:  </a:t>
            </a:r>
            <a:endParaRPr lang="en-GB"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Would customers would still use you if your services had been offline for a significant period of time?</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   Would</a:t>
            </a:r>
            <a:r>
              <a:rPr lang="en-GB" sz="1800" b="0" i="0" dirty="0">
                <a:solidFill>
                  <a:srgbClr val="000000"/>
                </a:solidFill>
                <a:effectLst/>
                <a:latin typeface="Calibri" panose="020F0502020204030204" pitchFamily="34" charset="0"/>
              </a:rPr>
              <a:t> they continue to choose you over your competitors if you had had a well-publicised data breach?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Would a major incident affect relationships with those in your supply chain?</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Taken together it’s clear that </a:t>
            </a:r>
            <a:r>
              <a:rPr lang="en-GB" sz="1800" b="1" i="0" dirty="0">
                <a:solidFill>
                  <a:srgbClr val="000000"/>
                </a:solidFill>
                <a:effectLst/>
                <a:latin typeface="Calibri" panose="020F0502020204030204" pitchFamily="34" charset="0"/>
              </a:rPr>
              <a:t>cyber security is </a:t>
            </a:r>
            <a:r>
              <a:rPr lang="en-GB" sz="1800" b="1" i="1" dirty="0">
                <a:solidFill>
                  <a:srgbClr val="000000"/>
                </a:solidFill>
                <a:effectLst/>
                <a:latin typeface="Calibri" panose="020F0502020204030204" pitchFamily="34" charset="0"/>
              </a:rPr>
              <a:t>essential </a:t>
            </a:r>
            <a:r>
              <a:rPr lang="en-GB" sz="1800" b="1" i="0" dirty="0">
                <a:solidFill>
                  <a:srgbClr val="000000"/>
                </a:solidFill>
                <a:effectLst/>
                <a:latin typeface="Calibri" panose="020F0502020204030204" pitchFamily="34" charset="0"/>
              </a:rPr>
              <a:t>and needs to be understood as an </a:t>
            </a:r>
            <a:r>
              <a:rPr lang="en-GB" sz="1800" b="1" i="1" dirty="0">
                <a:solidFill>
                  <a:srgbClr val="000000"/>
                </a:solidFill>
                <a:effectLst/>
                <a:latin typeface="Calibri" panose="020F0502020204030204" pitchFamily="34" charset="0"/>
              </a:rPr>
              <a:t>enabler </a:t>
            </a:r>
            <a:r>
              <a:rPr lang="en-GB" sz="1800" b="0" i="0" dirty="0">
                <a:solidFill>
                  <a:srgbClr val="000000"/>
                </a:solidFill>
                <a:effectLst/>
                <a:latin typeface="Calibri" panose="020F0502020204030204" pitchFamily="34" charset="0"/>
              </a:rPr>
              <a:t>as it enables</a:t>
            </a:r>
            <a:r>
              <a:rPr lang="en-GB" sz="1800" b="0" i="1"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organisations to function.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In other words, cyber security: </a:t>
            </a:r>
            <a:endParaRPr lang="en-GB"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isn’t something that can be considered ‘just an IT issue’ </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It’s not a ‘nice-to-have’, perhaps something that can be indefinitely parked</a:t>
            </a:r>
          </a:p>
          <a:p>
            <a:pPr marL="285750" indent="-285750"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Isn’t something that any one board member can assume is being looked at by someone else</a:t>
            </a: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8</a:t>
            </a:fld>
            <a:endParaRPr lang="en-GB"/>
          </a:p>
        </p:txBody>
      </p:sp>
    </p:spTree>
    <p:extLst>
      <p:ext uri="{BB962C8B-B14F-4D97-AF65-F5344CB8AC3E}">
        <p14:creationId xmlns:p14="http://schemas.microsoft.com/office/powerpoint/2010/main" val="280229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So how are boards across the UK addressing these challenges?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12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Every year the Department of Digital, Culture, Media and Sport (DCMS) runs a detailed survey of organisations’ approaches to cyber security and their experience of cyber incidents</a:t>
            </a:r>
            <a:r>
              <a:rPr lang="en-GB" sz="1800" b="0" i="0" baseline="30000" dirty="0">
                <a:solidFill>
                  <a:srgbClr val="000000"/>
                </a:solidFill>
                <a:effectLst/>
                <a:latin typeface="Calibri" panose="020F0502020204030204" pitchFamily="34" charset="0"/>
              </a:rPr>
              <a:t>1</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This table </a:t>
            </a:r>
            <a:r>
              <a:rPr lang="en-GB" sz="1800" b="0" i="0" dirty="0">
                <a:solidFill>
                  <a:srgbClr val="000000"/>
                </a:solidFill>
                <a:effectLst/>
                <a:latin typeface="Calibri" panose="020F0502020204030204" pitchFamily="34" charset="0"/>
              </a:rPr>
              <a:t>from the 2020 report shows the extent to which cyber security is seen as priority for directors, trustees and other senior managers.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Overall, 40% of businesses classed cyber security as a very high priority.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As you might expect, there are variations according to the size of business and the sector they are in.  Broadly speaking, larger organisations attach </a:t>
            </a:r>
            <a:r>
              <a:rPr lang="en-GB" sz="1800" b="0" i="1" dirty="0">
                <a:solidFill>
                  <a:srgbClr val="000000"/>
                </a:solidFill>
                <a:effectLst/>
                <a:latin typeface="Calibri" panose="020F0502020204030204" pitchFamily="34" charset="0"/>
              </a:rPr>
              <a:t>more </a:t>
            </a:r>
            <a:r>
              <a:rPr lang="en-GB" sz="1800" b="0" i="0" dirty="0">
                <a:solidFill>
                  <a:srgbClr val="000000"/>
                </a:solidFill>
                <a:effectLst/>
                <a:latin typeface="Calibri" panose="020F0502020204030204" pitchFamily="34" charset="0"/>
              </a:rPr>
              <a:t>importance to cyber security than smaller ones, and the sectors that attach </a:t>
            </a:r>
            <a:r>
              <a:rPr lang="en-GB" sz="1800" b="0" i="1" dirty="0">
                <a:solidFill>
                  <a:srgbClr val="000000"/>
                </a:solidFill>
                <a:effectLst/>
                <a:latin typeface="Calibri" panose="020F0502020204030204" pitchFamily="34" charset="0"/>
              </a:rPr>
              <a:t>most</a:t>
            </a:r>
            <a:r>
              <a:rPr lang="en-GB" sz="1800" b="0" i="0" dirty="0">
                <a:solidFill>
                  <a:srgbClr val="000000"/>
                </a:solidFill>
                <a:effectLst/>
                <a:latin typeface="Calibri" panose="020F0502020204030204" pitchFamily="34" charset="0"/>
              </a:rPr>
              <a:t> importance to it include finance and insurance, and information and communications.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1B2E62C-A7F3-4060-9555-0E1F16BA06F1}" type="slidenum">
              <a:rPr lang="en-GB" smtClean="0"/>
              <a:t>9</a:t>
            </a:fld>
            <a:endParaRPr lang="en-GB"/>
          </a:p>
        </p:txBody>
      </p:sp>
    </p:spTree>
    <p:extLst>
      <p:ext uri="{BB962C8B-B14F-4D97-AF65-F5344CB8AC3E}">
        <p14:creationId xmlns:p14="http://schemas.microsoft.com/office/powerpoint/2010/main" val="1698921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7" name="Picture 16" descr="A picture containing night sky&#10;&#10;Description automatically generated">
            <a:extLst>
              <a:ext uri="{FF2B5EF4-FFF2-40B4-BE49-F238E27FC236}">
                <a16:creationId xmlns:a16="http://schemas.microsoft.com/office/drawing/2014/main" id="{7BDD3417-07CD-498A-8572-E8BD8827D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171" y="-309265"/>
            <a:ext cx="3797669" cy="1948283"/>
          </a:xfrm>
          <a:prstGeom prst="rect">
            <a:avLst/>
          </a:prstGeom>
        </p:spPr>
      </p:pic>
      <p:sp>
        <p:nvSpPr>
          <p:cNvPr id="22" name="Rectangle 21">
            <a:extLst>
              <a:ext uri="{FF2B5EF4-FFF2-40B4-BE49-F238E27FC236}">
                <a16:creationId xmlns:a16="http://schemas.microsoft.com/office/drawing/2014/main" id="{1524CBDD-1675-4E92-BC97-1BBB30FFF447}"/>
              </a:ext>
            </a:extLst>
          </p:cNvPr>
          <p:cNvSpPr/>
          <p:nvPr userDrawn="1"/>
        </p:nvSpPr>
        <p:spPr>
          <a:xfrm flipV="1">
            <a:off x="474663" y="1861170"/>
            <a:ext cx="11160124" cy="4571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9AACA347-A921-4450-B894-46339396D029}"/>
              </a:ext>
            </a:extLst>
          </p:cNvPr>
          <p:cNvSpPr>
            <a:spLocks noGrp="1"/>
          </p:cNvSpPr>
          <p:nvPr>
            <p:ph type="body" sz="quarter" idx="13"/>
          </p:nvPr>
        </p:nvSpPr>
        <p:spPr>
          <a:xfrm>
            <a:off x="474663" y="1389363"/>
            <a:ext cx="10367962" cy="517525"/>
          </a:xfrm>
        </p:spPr>
        <p:txBody>
          <a:bodyPr/>
          <a:lstStyle>
            <a:lvl1pPr marL="0" indent="0">
              <a:buNone/>
              <a:defRPr>
                <a:solidFill>
                  <a:srgbClr val="021D49"/>
                </a:solidFill>
                <a:latin typeface="Poppins SemiBold" panose="00000700000000000000" pitchFamily="2" charset="0"/>
                <a:cs typeface="Poppins SemiBold" panose="00000700000000000000" pitchFamily="2" charset="0"/>
              </a:defRPr>
            </a:lvl1pPr>
          </a:lstStyle>
          <a:p>
            <a:pPr lvl="0"/>
            <a:endParaRPr lang="en-GB" dirty="0"/>
          </a:p>
        </p:txBody>
      </p:sp>
      <p:pic>
        <p:nvPicPr>
          <p:cNvPr id="27" name="Graphic 26">
            <a:extLst>
              <a:ext uri="{FF2B5EF4-FFF2-40B4-BE49-F238E27FC236}">
                <a16:creationId xmlns:a16="http://schemas.microsoft.com/office/drawing/2014/main" id="{C5D56503-BD68-4381-A5C7-53F9E5606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7587" y="400903"/>
            <a:ext cx="457200" cy="457200"/>
          </a:xfrm>
          <a:prstGeom prst="rect">
            <a:avLst/>
          </a:prstGeom>
        </p:spPr>
      </p:pic>
      <p:cxnSp>
        <p:nvCxnSpPr>
          <p:cNvPr id="32" name="Straight Connector 31">
            <a:extLst>
              <a:ext uri="{FF2B5EF4-FFF2-40B4-BE49-F238E27FC236}">
                <a16:creationId xmlns:a16="http://schemas.microsoft.com/office/drawing/2014/main" id="{FD91CA65-B770-48F4-B66E-3C0752FF4CEF}"/>
              </a:ext>
            </a:extLst>
          </p:cNvPr>
          <p:cNvCxnSpPr/>
          <p:nvPr userDrawn="1"/>
        </p:nvCxnSpPr>
        <p:spPr>
          <a:xfrm>
            <a:off x="474663" y="6456305"/>
            <a:ext cx="11160124" cy="0"/>
          </a:xfrm>
          <a:prstGeom prst="line">
            <a:avLst/>
          </a:prstGeom>
          <a:ln>
            <a:solidFill>
              <a:srgbClr val="021D49"/>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0740BED8-5823-4F7D-8521-1A67817EB271}"/>
              </a:ext>
            </a:extLst>
          </p:cNvPr>
          <p:cNvSpPr>
            <a:spLocks noGrp="1"/>
          </p:cNvSpPr>
          <p:nvPr>
            <p:ph type="body" sz="quarter" idx="15"/>
          </p:nvPr>
        </p:nvSpPr>
        <p:spPr>
          <a:xfrm>
            <a:off x="474663" y="2151063"/>
            <a:ext cx="5387975" cy="4137025"/>
          </a:xfrm>
        </p:spPr>
        <p:txBody>
          <a:bodyPr>
            <a:normAutofit/>
          </a:bodyPr>
          <a:lstStyle>
            <a:lvl1pPr>
              <a:defRPr sz="1600">
                <a:solidFill>
                  <a:srgbClr val="021D49"/>
                </a:solidFill>
                <a:latin typeface="Poppins Light" panose="00000400000000000000" pitchFamily="2" charset="0"/>
                <a:cs typeface="Poppins Light" panose="00000400000000000000" pitchFamily="2" charset="0"/>
              </a:defRPr>
            </a:lvl1pPr>
            <a:lvl2pPr>
              <a:defRPr sz="1400">
                <a:solidFill>
                  <a:srgbClr val="021D49"/>
                </a:solidFill>
                <a:latin typeface="Poppins Light" panose="00000400000000000000" pitchFamily="2" charset="0"/>
                <a:cs typeface="Poppins Light" panose="00000400000000000000" pitchFamily="2" charset="0"/>
              </a:defRPr>
            </a:lvl2pPr>
            <a:lvl3pPr>
              <a:defRPr sz="1200">
                <a:solidFill>
                  <a:srgbClr val="021D49"/>
                </a:solidFill>
                <a:latin typeface="Poppins Light" panose="00000400000000000000" pitchFamily="2" charset="0"/>
                <a:cs typeface="Poppins Light" panose="00000400000000000000" pitchFamily="2" charset="0"/>
              </a:defRPr>
            </a:lvl3pPr>
            <a:lvl4pPr>
              <a:defRPr sz="1100">
                <a:solidFill>
                  <a:srgbClr val="021D49"/>
                </a:solidFill>
                <a:latin typeface="Poppins Light" panose="00000400000000000000" pitchFamily="2" charset="0"/>
                <a:cs typeface="Poppins Light" panose="00000400000000000000" pitchFamily="2" charset="0"/>
              </a:defRPr>
            </a:lvl4pPr>
            <a:lvl5pPr>
              <a:defRPr sz="1100">
                <a:solidFill>
                  <a:srgbClr val="021D49"/>
                </a:solidFill>
                <a:latin typeface="Poppins Light" panose="00000400000000000000" pitchFamily="2" charset="0"/>
                <a:cs typeface="Poppins Light" panose="000004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162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B3AC-C2BE-4902-854C-FB15C62402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CC49E-630D-4F62-A066-D6614B6CB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37B73-66C0-4707-8A35-D0BCD5A0C109}"/>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5" name="Footer Placeholder 4">
            <a:extLst>
              <a:ext uri="{FF2B5EF4-FFF2-40B4-BE49-F238E27FC236}">
                <a16:creationId xmlns:a16="http://schemas.microsoft.com/office/drawing/2014/main" id="{F84AFCB0-A96E-4041-84C9-A1570D008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EFF36-B7E9-4CEF-8370-662CC9CFCEFB}"/>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238474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A6DA-5AC3-4D08-AC83-D3BC1B1A2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C15F83-B840-429F-9FEF-B59805880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6542D-D17F-4C22-BCA7-7F9F15145A9F}"/>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5" name="Footer Placeholder 4">
            <a:extLst>
              <a:ext uri="{FF2B5EF4-FFF2-40B4-BE49-F238E27FC236}">
                <a16:creationId xmlns:a16="http://schemas.microsoft.com/office/drawing/2014/main" id="{8D8320F3-A3D3-4DDE-9209-84F93C37B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5D398E-8A6C-46E7-B97E-669990773B1A}"/>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157881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411F-35C1-4BCE-9D29-3C662E98B5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3A907-BCF2-4506-9671-6F057093A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908964-B06D-450E-B564-06C1C4F66A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EC6DE9-F113-474C-B420-0592F47A10DD}"/>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6" name="Footer Placeholder 5">
            <a:extLst>
              <a:ext uri="{FF2B5EF4-FFF2-40B4-BE49-F238E27FC236}">
                <a16:creationId xmlns:a16="http://schemas.microsoft.com/office/drawing/2014/main" id="{006A7E2D-992D-472C-89C5-A568AF012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A8C3B1-5B92-4BCA-8038-45DB9637E2B9}"/>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207708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618B-13B8-49FF-ADC0-926CB2A871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DD8A0-C3AD-4945-BA62-38ED6B9B9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028E1-F6AC-44E9-98AA-613C81C7F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1096FB-79C7-43B4-B35D-D08911932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6A69D-9490-4FF8-8AA1-9F22144003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B54F4C-CF4E-4567-A0B4-AD17C2EBDA5B}"/>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8" name="Footer Placeholder 7">
            <a:extLst>
              <a:ext uri="{FF2B5EF4-FFF2-40B4-BE49-F238E27FC236}">
                <a16:creationId xmlns:a16="http://schemas.microsoft.com/office/drawing/2014/main" id="{3B18FC71-4739-4BCC-90F3-6AE371A5A7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E3DF99-9F92-4926-9244-076F5FFFB553}"/>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99560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E1C2-AE48-4560-8C7C-1BE7FF0139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0E89A5-19BD-423D-A4F4-AC6702F28EB4}"/>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4" name="Footer Placeholder 3">
            <a:extLst>
              <a:ext uri="{FF2B5EF4-FFF2-40B4-BE49-F238E27FC236}">
                <a16:creationId xmlns:a16="http://schemas.microsoft.com/office/drawing/2014/main" id="{C2746670-99CF-4494-98BA-2E4D39B5D7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35E097-4342-42CB-AA23-AADE72838C11}"/>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39396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F7C8B-F2B2-482C-911D-2FF6EE80CEE1}"/>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3" name="Footer Placeholder 2">
            <a:extLst>
              <a:ext uri="{FF2B5EF4-FFF2-40B4-BE49-F238E27FC236}">
                <a16:creationId xmlns:a16="http://schemas.microsoft.com/office/drawing/2014/main" id="{A00E1D47-7BD0-438C-838B-AC09AF507D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922CA2-9B61-415A-AC7F-773456AFD9BA}"/>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2096067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D240-3D93-4C85-8DDF-A50263E6E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702D7A-D6D1-487B-B0DD-C23DAE466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A71201-7217-4D87-8DED-65C31F2AD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3069A-C8BE-4F29-B95E-F04DDEB9079A}"/>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6" name="Footer Placeholder 5">
            <a:extLst>
              <a:ext uri="{FF2B5EF4-FFF2-40B4-BE49-F238E27FC236}">
                <a16:creationId xmlns:a16="http://schemas.microsoft.com/office/drawing/2014/main" id="{C7E952DC-6B92-4162-8241-AA00546AD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6E72CB-BC7B-4415-80A1-A3AC1BAD4BE4}"/>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4052260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F4BA-A0A1-4A52-BA4B-675759D70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79D0C7-0704-41DB-A17D-AA2DFE0AF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9AD6FA-B72E-4D42-9A76-D11D99109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BCEFE-44C3-4142-9CFC-58CD4DA99A22}"/>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6" name="Footer Placeholder 5">
            <a:extLst>
              <a:ext uri="{FF2B5EF4-FFF2-40B4-BE49-F238E27FC236}">
                <a16:creationId xmlns:a16="http://schemas.microsoft.com/office/drawing/2014/main" id="{ADCC7C83-4FAD-4B26-93CB-A577583D9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117A79-D0BD-4043-87E0-ADD4C3C49D17}"/>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129395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938F-E3D8-4FE3-ACB8-2D23F367B8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F4DBE1-CF23-4BB5-B231-D477D2BED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89563C-AF8D-47F5-86F1-585F45AB995E}"/>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5" name="Footer Placeholder 4">
            <a:extLst>
              <a:ext uri="{FF2B5EF4-FFF2-40B4-BE49-F238E27FC236}">
                <a16:creationId xmlns:a16="http://schemas.microsoft.com/office/drawing/2014/main" id="{39C9F9DC-9A4F-48A4-80E2-EAEEECAFA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188803-1E24-47BE-ABBF-82A9C075BA1D}"/>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278734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44770-3968-4D17-B670-2E6D427957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EE70D-3F98-4DB4-94BF-3D85C73D7D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84288-54FD-4EA8-A406-6D7A4702D213}"/>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5" name="Footer Placeholder 4">
            <a:extLst>
              <a:ext uri="{FF2B5EF4-FFF2-40B4-BE49-F238E27FC236}">
                <a16:creationId xmlns:a16="http://schemas.microsoft.com/office/drawing/2014/main" id="{CA1132E5-D38B-4F1A-B0DD-1DF879031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F3F045-FFE4-42D1-98DD-EE085C9D8CA1}"/>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164408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7" name="Picture 16" descr="A picture containing night sky&#10;&#10;Description automatically generated">
            <a:extLst>
              <a:ext uri="{FF2B5EF4-FFF2-40B4-BE49-F238E27FC236}">
                <a16:creationId xmlns:a16="http://schemas.microsoft.com/office/drawing/2014/main" id="{7BDD3417-07CD-498A-8572-E8BD8827D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171" y="-309265"/>
            <a:ext cx="3797669" cy="1948283"/>
          </a:xfrm>
          <a:prstGeom prst="rect">
            <a:avLst/>
          </a:prstGeom>
        </p:spPr>
      </p:pic>
      <p:sp>
        <p:nvSpPr>
          <p:cNvPr id="22" name="Rectangle 21">
            <a:extLst>
              <a:ext uri="{FF2B5EF4-FFF2-40B4-BE49-F238E27FC236}">
                <a16:creationId xmlns:a16="http://schemas.microsoft.com/office/drawing/2014/main" id="{1524CBDD-1675-4E92-BC97-1BBB30FFF447}"/>
              </a:ext>
            </a:extLst>
          </p:cNvPr>
          <p:cNvSpPr/>
          <p:nvPr userDrawn="1"/>
        </p:nvSpPr>
        <p:spPr>
          <a:xfrm flipV="1">
            <a:off x="474663" y="1861170"/>
            <a:ext cx="11160124" cy="4571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9AACA347-A921-4450-B894-46339396D029}"/>
              </a:ext>
            </a:extLst>
          </p:cNvPr>
          <p:cNvSpPr>
            <a:spLocks noGrp="1"/>
          </p:cNvSpPr>
          <p:nvPr>
            <p:ph type="body" sz="quarter" idx="13"/>
          </p:nvPr>
        </p:nvSpPr>
        <p:spPr>
          <a:xfrm>
            <a:off x="474663" y="1389363"/>
            <a:ext cx="10367962" cy="517525"/>
          </a:xfrm>
        </p:spPr>
        <p:txBody>
          <a:bodyPr/>
          <a:lstStyle>
            <a:lvl1pPr marL="0" indent="0">
              <a:buNone/>
              <a:defRPr>
                <a:solidFill>
                  <a:srgbClr val="021D49"/>
                </a:solidFill>
                <a:latin typeface="Poppins SemiBold" panose="00000700000000000000" pitchFamily="2" charset="0"/>
                <a:cs typeface="Poppins SemiBold" panose="00000700000000000000" pitchFamily="2" charset="0"/>
              </a:defRPr>
            </a:lvl1pPr>
          </a:lstStyle>
          <a:p>
            <a:pPr lvl="0"/>
            <a:endParaRPr lang="en-GB" dirty="0"/>
          </a:p>
        </p:txBody>
      </p:sp>
      <p:pic>
        <p:nvPicPr>
          <p:cNvPr id="27" name="Graphic 26">
            <a:extLst>
              <a:ext uri="{FF2B5EF4-FFF2-40B4-BE49-F238E27FC236}">
                <a16:creationId xmlns:a16="http://schemas.microsoft.com/office/drawing/2014/main" id="{C5D56503-BD68-4381-A5C7-53F9E5606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7587" y="400903"/>
            <a:ext cx="457200" cy="457200"/>
          </a:xfrm>
          <a:prstGeom prst="rect">
            <a:avLst/>
          </a:prstGeom>
        </p:spPr>
      </p:pic>
      <p:cxnSp>
        <p:nvCxnSpPr>
          <p:cNvPr id="32" name="Straight Connector 31">
            <a:extLst>
              <a:ext uri="{FF2B5EF4-FFF2-40B4-BE49-F238E27FC236}">
                <a16:creationId xmlns:a16="http://schemas.microsoft.com/office/drawing/2014/main" id="{FD91CA65-B770-48F4-B66E-3C0752FF4CEF}"/>
              </a:ext>
            </a:extLst>
          </p:cNvPr>
          <p:cNvCxnSpPr/>
          <p:nvPr userDrawn="1"/>
        </p:nvCxnSpPr>
        <p:spPr>
          <a:xfrm>
            <a:off x="474663" y="6456305"/>
            <a:ext cx="11160124" cy="0"/>
          </a:xfrm>
          <a:prstGeom prst="line">
            <a:avLst/>
          </a:prstGeom>
          <a:ln>
            <a:solidFill>
              <a:srgbClr val="021D49"/>
            </a:solidFill>
          </a:ln>
        </p:spPr>
        <p:style>
          <a:lnRef idx="1">
            <a:schemeClr val="accent1"/>
          </a:lnRef>
          <a:fillRef idx="0">
            <a:schemeClr val="accent1"/>
          </a:fillRef>
          <a:effectRef idx="0">
            <a:schemeClr val="accent1"/>
          </a:effectRef>
          <a:fontRef idx="minor">
            <a:schemeClr val="tx1"/>
          </a:fontRef>
        </p:style>
      </p:cxnSp>
      <p:sp>
        <p:nvSpPr>
          <p:cNvPr id="9" name="Text Placeholder 47">
            <a:extLst>
              <a:ext uri="{FF2B5EF4-FFF2-40B4-BE49-F238E27FC236}">
                <a16:creationId xmlns:a16="http://schemas.microsoft.com/office/drawing/2014/main" id="{76833870-02FD-4032-9C6B-CBAB696BFE3A}"/>
              </a:ext>
            </a:extLst>
          </p:cNvPr>
          <p:cNvSpPr>
            <a:spLocks noGrp="1"/>
          </p:cNvSpPr>
          <p:nvPr>
            <p:ph type="body" sz="quarter" idx="15"/>
          </p:nvPr>
        </p:nvSpPr>
        <p:spPr>
          <a:xfrm>
            <a:off x="474663" y="2151063"/>
            <a:ext cx="5387975" cy="4137025"/>
          </a:xfrm>
        </p:spPr>
        <p:txBody>
          <a:bodyPr>
            <a:normAutofit/>
          </a:bodyPr>
          <a:lstStyle>
            <a:lvl1pPr>
              <a:defRPr sz="1600">
                <a:solidFill>
                  <a:srgbClr val="021D49"/>
                </a:solidFill>
                <a:latin typeface="Poppins Light" panose="00000400000000000000" pitchFamily="2" charset="0"/>
                <a:cs typeface="Poppins Light" panose="00000400000000000000" pitchFamily="2" charset="0"/>
              </a:defRPr>
            </a:lvl1pPr>
            <a:lvl2pPr>
              <a:defRPr sz="1400">
                <a:solidFill>
                  <a:srgbClr val="021D49"/>
                </a:solidFill>
                <a:latin typeface="Poppins Light" panose="00000400000000000000" pitchFamily="2" charset="0"/>
                <a:cs typeface="Poppins Light" panose="00000400000000000000" pitchFamily="2" charset="0"/>
              </a:defRPr>
            </a:lvl2pPr>
            <a:lvl3pPr>
              <a:defRPr sz="1200">
                <a:solidFill>
                  <a:srgbClr val="021D49"/>
                </a:solidFill>
                <a:latin typeface="Poppins Light" panose="00000400000000000000" pitchFamily="2" charset="0"/>
                <a:cs typeface="Poppins Light" panose="00000400000000000000" pitchFamily="2" charset="0"/>
              </a:defRPr>
            </a:lvl3pPr>
            <a:lvl4pPr>
              <a:defRPr sz="1100">
                <a:solidFill>
                  <a:srgbClr val="021D49"/>
                </a:solidFill>
                <a:latin typeface="Poppins Light" panose="00000400000000000000" pitchFamily="2" charset="0"/>
                <a:cs typeface="Poppins Light" panose="00000400000000000000" pitchFamily="2" charset="0"/>
              </a:defRPr>
            </a:lvl4pPr>
            <a:lvl5pPr>
              <a:defRPr sz="1100">
                <a:solidFill>
                  <a:srgbClr val="021D49"/>
                </a:solidFill>
                <a:latin typeface="Poppins Light" panose="00000400000000000000" pitchFamily="2" charset="0"/>
                <a:cs typeface="Poppins Light" panose="000004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05954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E329-C2E9-4CE7-BF6C-98D98DD4F2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941CBD-FD06-4F7D-B7AF-CB3D4745A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E1871B-8EA8-4F89-9340-D14FFB87D6EF}"/>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5" name="Footer Placeholder 4">
            <a:extLst>
              <a:ext uri="{FF2B5EF4-FFF2-40B4-BE49-F238E27FC236}">
                <a16:creationId xmlns:a16="http://schemas.microsoft.com/office/drawing/2014/main" id="{30C22F62-1883-4B2C-BAAD-4AAFD4054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B48CC-9FEE-4846-99AC-9F2BE4AA8F2E}"/>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27890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F383-C879-474E-9E5F-80309CE110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75D51-E09C-4CAA-99EA-93EBF42808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8E822-68E1-431E-8D8C-09CE648DEF59}"/>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5" name="Footer Placeholder 4">
            <a:extLst>
              <a:ext uri="{FF2B5EF4-FFF2-40B4-BE49-F238E27FC236}">
                <a16:creationId xmlns:a16="http://schemas.microsoft.com/office/drawing/2014/main" id="{06C9F385-54CB-4D40-96CA-BF32586DE8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37B22-8C98-4AEB-9E3D-DDF95D8C2E92}"/>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3361062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8F31-A883-4DB5-9C9C-ABEBA9EB31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BCA505-0504-4B2D-8264-B5237CFD7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DB468-ACD5-418D-97FF-2B536AEE8C97}"/>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5" name="Footer Placeholder 4">
            <a:extLst>
              <a:ext uri="{FF2B5EF4-FFF2-40B4-BE49-F238E27FC236}">
                <a16:creationId xmlns:a16="http://schemas.microsoft.com/office/drawing/2014/main" id="{D642BE0B-2E64-46FA-91A7-26D06283B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B41E4-E350-48DC-89A3-DB4D03F3893B}"/>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130298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5AE3-D77A-43C0-A152-2C682AD956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BA80B-AF50-4CCD-B4EB-47A51483F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08B9D7-88D3-45B1-8002-233BA425F2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A8B52A-C28F-405B-AB1F-5F39DCE2B26B}"/>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6" name="Footer Placeholder 5">
            <a:extLst>
              <a:ext uri="{FF2B5EF4-FFF2-40B4-BE49-F238E27FC236}">
                <a16:creationId xmlns:a16="http://schemas.microsoft.com/office/drawing/2014/main" id="{A47B136D-0AB0-42B4-B961-12011FFF43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5ABF6B-A002-4511-B3BF-33B4A0D58597}"/>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2256381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A46-6E66-4ACF-A295-3610CA48A8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E973AA-065A-42E7-8408-9729DE5C1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D2670-B751-454D-8D4C-27618F2C82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0F2804-208A-40C6-9B47-69F876B8A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8A8C5-03CF-4AB6-BF05-D528F3B0F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C7B373-9766-41E3-B8F3-B8A52AB8419D}"/>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8" name="Footer Placeholder 7">
            <a:extLst>
              <a:ext uri="{FF2B5EF4-FFF2-40B4-BE49-F238E27FC236}">
                <a16:creationId xmlns:a16="http://schemas.microsoft.com/office/drawing/2014/main" id="{F84EACBA-95B7-4248-96A6-D9172A2E33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CA77B2-0F25-49E8-BE32-3D0299572953}"/>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1375249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6437-2029-43BE-83BE-E85723C6CE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3422D4-2E4D-4690-8512-080576AAB690}"/>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4" name="Footer Placeholder 3">
            <a:extLst>
              <a:ext uri="{FF2B5EF4-FFF2-40B4-BE49-F238E27FC236}">
                <a16:creationId xmlns:a16="http://schemas.microsoft.com/office/drawing/2014/main" id="{50CC8FCD-F56C-4311-894A-BF4F6A3E34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EA51E3-6EB1-4F4B-8240-318C3188184F}"/>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2813597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509B6-DC99-4939-A338-AA14348C97A5}"/>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3" name="Footer Placeholder 2">
            <a:extLst>
              <a:ext uri="{FF2B5EF4-FFF2-40B4-BE49-F238E27FC236}">
                <a16:creationId xmlns:a16="http://schemas.microsoft.com/office/drawing/2014/main" id="{577B6DA7-A3FD-44C1-8168-74E896F433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F76F37-F9B6-4DD7-BFB4-506BE5D6AA7F}"/>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3251176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429B-4402-43B2-B965-A97BB914A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10B220-0D37-45B5-9740-C5AFA8084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7DF65F-F8C3-4475-BE95-53D175AE6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FF703-8EE3-4FC2-A7CC-7A1F36500245}"/>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6" name="Footer Placeholder 5">
            <a:extLst>
              <a:ext uri="{FF2B5EF4-FFF2-40B4-BE49-F238E27FC236}">
                <a16:creationId xmlns:a16="http://schemas.microsoft.com/office/drawing/2014/main" id="{57EBEE30-DBCE-4B74-A1B1-90F02013EC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FD478-6B17-4064-AC02-674296A4C3BE}"/>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86298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BACC-1313-42CE-A0CD-274719899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C32873-F05E-4163-8CE2-873CD8BD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ABDDE-ACCD-4B75-BF0F-B594AAA64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B8EDF-B325-4DD8-8484-4B6EDAD3B42F}"/>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6" name="Footer Placeholder 5">
            <a:extLst>
              <a:ext uri="{FF2B5EF4-FFF2-40B4-BE49-F238E27FC236}">
                <a16:creationId xmlns:a16="http://schemas.microsoft.com/office/drawing/2014/main" id="{91AAE3C6-BCE1-4E49-853E-0B39B0834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B6F47-5242-4889-94CF-5CA4F873DE81}"/>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1606763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BBD1-B17F-4E58-A587-47C19C445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E749CF-704E-4B35-9239-8A996D113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964B7-E179-40EB-8E3C-21AAB5638286}"/>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5" name="Footer Placeholder 4">
            <a:extLst>
              <a:ext uri="{FF2B5EF4-FFF2-40B4-BE49-F238E27FC236}">
                <a16:creationId xmlns:a16="http://schemas.microsoft.com/office/drawing/2014/main" id="{AB35788A-351F-47D5-B503-15D41B377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52C1A8-427F-4A91-B652-83AF7A7C2F8A}"/>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44188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3DECA6-93F0-4AA5-B976-6B871C393A0F}"/>
              </a:ext>
            </a:extLst>
          </p:cNvPr>
          <p:cNvSpPr/>
          <p:nvPr userDrawn="1"/>
        </p:nvSpPr>
        <p:spPr>
          <a:xfrm>
            <a:off x="0" y="0"/>
            <a:ext cx="12192000" cy="6858000"/>
          </a:xfrm>
          <a:prstGeom prst="rect">
            <a:avLst/>
          </a:prstGeom>
          <a:solidFill>
            <a:srgbClr val="02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text&#10;&#10;Description automatically generated">
            <a:extLst>
              <a:ext uri="{FF2B5EF4-FFF2-40B4-BE49-F238E27FC236}">
                <a16:creationId xmlns:a16="http://schemas.microsoft.com/office/drawing/2014/main" id="{9AC49D4A-3E6B-4CA7-9EDB-A8B52BCD6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724" y="-307497"/>
            <a:ext cx="3794222" cy="1946515"/>
          </a:xfrm>
          <a:prstGeom prst="rect">
            <a:avLst/>
          </a:prstGeom>
        </p:spPr>
      </p:pic>
      <p:pic>
        <p:nvPicPr>
          <p:cNvPr id="21" name="Graphic 20">
            <a:extLst>
              <a:ext uri="{FF2B5EF4-FFF2-40B4-BE49-F238E27FC236}">
                <a16:creationId xmlns:a16="http://schemas.microsoft.com/office/drawing/2014/main" id="{C10327B9-D4F8-40E8-8589-BC1EB045DE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7587" y="400903"/>
            <a:ext cx="457200" cy="457200"/>
          </a:xfrm>
          <a:prstGeom prst="rect">
            <a:avLst/>
          </a:prstGeom>
        </p:spPr>
      </p:pic>
      <p:sp>
        <p:nvSpPr>
          <p:cNvPr id="23" name="Rectangle 22">
            <a:extLst>
              <a:ext uri="{FF2B5EF4-FFF2-40B4-BE49-F238E27FC236}">
                <a16:creationId xmlns:a16="http://schemas.microsoft.com/office/drawing/2014/main" id="{3FB9DD12-DFFC-48C3-8D0D-494106D8DE23}"/>
              </a:ext>
            </a:extLst>
          </p:cNvPr>
          <p:cNvSpPr/>
          <p:nvPr userDrawn="1"/>
        </p:nvSpPr>
        <p:spPr>
          <a:xfrm flipV="1">
            <a:off x="474663" y="1861170"/>
            <a:ext cx="111601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9334B953-DE6E-43E6-99AD-CF6C4DDB8877}"/>
              </a:ext>
            </a:extLst>
          </p:cNvPr>
          <p:cNvCxnSpPr/>
          <p:nvPr userDrawn="1"/>
        </p:nvCxnSpPr>
        <p:spPr>
          <a:xfrm>
            <a:off x="474663" y="6456305"/>
            <a:ext cx="111601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8AAE0DCC-B8D6-4ECA-B96A-B95B76F09A25}"/>
              </a:ext>
            </a:extLst>
          </p:cNvPr>
          <p:cNvSpPr>
            <a:spLocks noGrp="1"/>
          </p:cNvSpPr>
          <p:nvPr>
            <p:ph type="body" sz="quarter" idx="13"/>
          </p:nvPr>
        </p:nvSpPr>
        <p:spPr>
          <a:xfrm>
            <a:off x="474663" y="1389363"/>
            <a:ext cx="10367962" cy="517525"/>
          </a:xfrm>
        </p:spPr>
        <p:txBody>
          <a:bodyPr/>
          <a:lstStyle>
            <a:lvl1pPr marL="0" indent="0">
              <a:buNone/>
              <a:defRPr>
                <a:solidFill>
                  <a:schemeClr val="bg1"/>
                </a:solidFill>
                <a:latin typeface="Poppins SemiBold" panose="00000700000000000000" pitchFamily="2" charset="0"/>
                <a:cs typeface="Poppins SemiBold" panose="00000700000000000000" pitchFamily="2" charset="0"/>
              </a:defRPr>
            </a:lvl1pPr>
          </a:lstStyle>
          <a:p>
            <a:pPr lvl="0"/>
            <a:endParaRPr lang="en-GB" dirty="0"/>
          </a:p>
        </p:txBody>
      </p:sp>
      <p:sp>
        <p:nvSpPr>
          <p:cNvPr id="27" name="Text Placeholder 47">
            <a:extLst>
              <a:ext uri="{FF2B5EF4-FFF2-40B4-BE49-F238E27FC236}">
                <a16:creationId xmlns:a16="http://schemas.microsoft.com/office/drawing/2014/main" id="{9DB97242-74C4-42D5-821A-6933CD1AA0F2}"/>
              </a:ext>
            </a:extLst>
          </p:cNvPr>
          <p:cNvSpPr>
            <a:spLocks noGrp="1"/>
          </p:cNvSpPr>
          <p:nvPr>
            <p:ph type="body" sz="quarter" idx="15"/>
          </p:nvPr>
        </p:nvSpPr>
        <p:spPr>
          <a:xfrm>
            <a:off x="474663" y="2151063"/>
            <a:ext cx="5387975" cy="4137025"/>
          </a:xfrm>
        </p:spPr>
        <p:txBody>
          <a:bodyPr>
            <a:normAutofit/>
          </a:bodyPr>
          <a:lstStyle>
            <a:lvl1pPr>
              <a:defRPr sz="1600">
                <a:solidFill>
                  <a:schemeClr val="bg1"/>
                </a:solidFill>
                <a:latin typeface="Poppins Light" panose="00000400000000000000" pitchFamily="2" charset="0"/>
                <a:cs typeface="Poppins Light" panose="00000400000000000000" pitchFamily="2" charset="0"/>
              </a:defRPr>
            </a:lvl1pPr>
            <a:lvl2pPr>
              <a:defRPr sz="1400">
                <a:solidFill>
                  <a:schemeClr val="bg1"/>
                </a:solidFill>
                <a:latin typeface="Poppins Light" panose="00000400000000000000" pitchFamily="2" charset="0"/>
                <a:cs typeface="Poppins Light" panose="00000400000000000000" pitchFamily="2" charset="0"/>
              </a:defRPr>
            </a:lvl2pPr>
            <a:lvl3pPr>
              <a:defRPr sz="1200">
                <a:solidFill>
                  <a:schemeClr val="bg1"/>
                </a:solidFill>
                <a:latin typeface="Poppins Light" panose="00000400000000000000" pitchFamily="2" charset="0"/>
                <a:cs typeface="Poppins Light" panose="00000400000000000000" pitchFamily="2" charset="0"/>
              </a:defRPr>
            </a:lvl3pPr>
            <a:lvl4pPr>
              <a:defRPr sz="1100">
                <a:solidFill>
                  <a:schemeClr val="bg1"/>
                </a:solidFill>
                <a:latin typeface="Poppins Light" panose="00000400000000000000" pitchFamily="2" charset="0"/>
                <a:cs typeface="Poppins Light" panose="00000400000000000000" pitchFamily="2" charset="0"/>
              </a:defRPr>
            </a:lvl4pPr>
            <a:lvl5pPr>
              <a:defRPr sz="1100">
                <a:solidFill>
                  <a:schemeClr val="bg1"/>
                </a:solidFill>
                <a:latin typeface="Poppins Light" panose="00000400000000000000" pitchFamily="2" charset="0"/>
                <a:cs typeface="Poppins Light" panose="000004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509719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87122-1451-4370-896C-0396BF8DFE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75CF7B-4F63-4CC8-B794-9180F1E3B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8D4B11-8319-458B-816C-1E287AE783CA}"/>
              </a:ext>
            </a:extLst>
          </p:cNvPr>
          <p:cNvSpPr>
            <a:spLocks noGrp="1"/>
          </p:cNvSpPr>
          <p:nvPr>
            <p:ph type="dt" sz="half" idx="10"/>
          </p:nvPr>
        </p:nvSpPr>
        <p:spPr/>
        <p:txBody>
          <a:bodyPr/>
          <a:lstStyle/>
          <a:p>
            <a:fld id="{8B57E1C2-DDC9-4BEF-8400-1C06BF5B0C62}" type="datetimeFigureOut">
              <a:rPr lang="en-GB" smtClean="0"/>
              <a:t>01/07/2021</a:t>
            </a:fld>
            <a:endParaRPr lang="en-GB"/>
          </a:p>
        </p:txBody>
      </p:sp>
      <p:sp>
        <p:nvSpPr>
          <p:cNvPr id="5" name="Footer Placeholder 4">
            <a:extLst>
              <a:ext uri="{FF2B5EF4-FFF2-40B4-BE49-F238E27FC236}">
                <a16:creationId xmlns:a16="http://schemas.microsoft.com/office/drawing/2014/main" id="{E7E288EB-FC60-46C4-B0D9-E3FAD5589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2C37B8-5C26-413D-887D-8D5ACA733A33}"/>
              </a:ext>
            </a:extLst>
          </p:cNvPr>
          <p:cNvSpPr>
            <a:spLocks noGrp="1"/>
          </p:cNvSpPr>
          <p:nvPr>
            <p:ph type="sldNum" sz="quarter" idx="12"/>
          </p:nvPr>
        </p:nvSpPr>
        <p:spPr/>
        <p:txBody>
          <a:bodyPr/>
          <a:lstStyle/>
          <a:p>
            <a:fld id="{96180A7D-2850-4397-87A3-BA67CBA76817}" type="slidenum">
              <a:rPr lang="en-GB" smtClean="0"/>
              <a:t>‹#›</a:t>
            </a:fld>
            <a:endParaRPr lang="en-GB"/>
          </a:p>
        </p:txBody>
      </p:sp>
    </p:spTree>
    <p:extLst>
      <p:ext uri="{BB962C8B-B14F-4D97-AF65-F5344CB8AC3E}">
        <p14:creationId xmlns:p14="http://schemas.microsoft.com/office/powerpoint/2010/main" val="47313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591D45-C02B-4E5E-B10E-739D1B922684}"/>
              </a:ext>
            </a:extLst>
          </p:cNvPr>
          <p:cNvSpPr/>
          <p:nvPr userDrawn="1"/>
        </p:nvSpPr>
        <p:spPr>
          <a:xfrm>
            <a:off x="10571" y="0"/>
            <a:ext cx="12192000" cy="6858000"/>
          </a:xfrm>
          <a:prstGeom prst="rect">
            <a:avLst/>
          </a:prstGeom>
          <a:solidFill>
            <a:srgbClr val="02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text&#10;&#10;Description automatically generated">
            <a:extLst>
              <a:ext uri="{FF2B5EF4-FFF2-40B4-BE49-F238E27FC236}">
                <a16:creationId xmlns:a16="http://schemas.microsoft.com/office/drawing/2014/main" id="{CDA08EA9-2434-474B-A1F8-AB407FD81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724" y="-307497"/>
            <a:ext cx="3794222" cy="1946515"/>
          </a:xfrm>
          <a:prstGeom prst="rect">
            <a:avLst/>
          </a:prstGeom>
        </p:spPr>
      </p:pic>
      <p:pic>
        <p:nvPicPr>
          <p:cNvPr id="44" name="Graphic 43">
            <a:extLst>
              <a:ext uri="{FF2B5EF4-FFF2-40B4-BE49-F238E27FC236}">
                <a16:creationId xmlns:a16="http://schemas.microsoft.com/office/drawing/2014/main" id="{AFCDDB79-00C7-404C-BCC5-E466CFA8CDD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0020"/>
          <a:stretch/>
        </p:blipFill>
        <p:spPr>
          <a:xfrm>
            <a:off x="10571" y="1462037"/>
            <a:ext cx="11439891" cy="5921988"/>
          </a:xfrm>
          <a:prstGeom prst="rect">
            <a:avLst/>
          </a:prstGeom>
        </p:spPr>
      </p:pic>
    </p:spTree>
    <p:extLst>
      <p:ext uri="{BB962C8B-B14F-4D97-AF65-F5344CB8AC3E}">
        <p14:creationId xmlns:p14="http://schemas.microsoft.com/office/powerpoint/2010/main" val="111228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7" name="Picture 16" descr="A picture containing night sky&#10;&#10;Description automatically generated">
            <a:extLst>
              <a:ext uri="{FF2B5EF4-FFF2-40B4-BE49-F238E27FC236}">
                <a16:creationId xmlns:a16="http://schemas.microsoft.com/office/drawing/2014/main" id="{7BDD3417-07CD-498A-8572-E8BD8827D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171" y="-309265"/>
            <a:ext cx="3797669" cy="1948283"/>
          </a:xfrm>
          <a:prstGeom prst="rect">
            <a:avLst/>
          </a:prstGeom>
        </p:spPr>
      </p:pic>
      <p:sp>
        <p:nvSpPr>
          <p:cNvPr id="22" name="Rectangle 21">
            <a:extLst>
              <a:ext uri="{FF2B5EF4-FFF2-40B4-BE49-F238E27FC236}">
                <a16:creationId xmlns:a16="http://schemas.microsoft.com/office/drawing/2014/main" id="{1524CBDD-1675-4E92-BC97-1BBB30FFF447}"/>
              </a:ext>
            </a:extLst>
          </p:cNvPr>
          <p:cNvSpPr/>
          <p:nvPr userDrawn="1"/>
        </p:nvSpPr>
        <p:spPr>
          <a:xfrm flipV="1">
            <a:off x="474663" y="1861170"/>
            <a:ext cx="11160124" cy="4571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9AACA347-A921-4450-B894-46339396D029}"/>
              </a:ext>
            </a:extLst>
          </p:cNvPr>
          <p:cNvSpPr>
            <a:spLocks noGrp="1"/>
          </p:cNvSpPr>
          <p:nvPr>
            <p:ph type="body" sz="quarter" idx="13"/>
          </p:nvPr>
        </p:nvSpPr>
        <p:spPr>
          <a:xfrm>
            <a:off x="474663" y="1389363"/>
            <a:ext cx="10367962" cy="517525"/>
          </a:xfrm>
        </p:spPr>
        <p:txBody>
          <a:bodyPr/>
          <a:lstStyle>
            <a:lvl1pPr marL="0" indent="0">
              <a:buNone/>
              <a:defRPr>
                <a:solidFill>
                  <a:srgbClr val="021D49"/>
                </a:solidFill>
                <a:latin typeface="Poppins SemiBold" panose="00000700000000000000" pitchFamily="2" charset="0"/>
                <a:cs typeface="Poppins SemiBold" panose="00000700000000000000" pitchFamily="2" charset="0"/>
              </a:defRPr>
            </a:lvl1pPr>
          </a:lstStyle>
          <a:p>
            <a:pPr lvl="0"/>
            <a:endParaRPr lang="en-GB"/>
          </a:p>
        </p:txBody>
      </p:sp>
      <p:pic>
        <p:nvPicPr>
          <p:cNvPr id="27" name="Graphic 26">
            <a:extLst>
              <a:ext uri="{FF2B5EF4-FFF2-40B4-BE49-F238E27FC236}">
                <a16:creationId xmlns:a16="http://schemas.microsoft.com/office/drawing/2014/main" id="{C5D56503-BD68-4381-A5C7-53F9E5606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7587" y="400903"/>
            <a:ext cx="457200" cy="457200"/>
          </a:xfrm>
          <a:prstGeom prst="rect">
            <a:avLst/>
          </a:prstGeom>
        </p:spPr>
      </p:pic>
      <p:cxnSp>
        <p:nvCxnSpPr>
          <p:cNvPr id="32" name="Straight Connector 31">
            <a:extLst>
              <a:ext uri="{FF2B5EF4-FFF2-40B4-BE49-F238E27FC236}">
                <a16:creationId xmlns:a16="http://schemas.microsoft.com/office/drawing/2014/main" id="{FD91CA65-B770-48F4-B66E-3C0752FF4CEF}"/>
              </a:ext>
            </a:extLst>
          </p:cNvPr>
          <p:cNvCxnSpPr/>
          <p:nvPr userDrawn="1"/>
        </p:nvCxnSpPr>
        <p:spPr>
          <a:xfrm>
            <a:off x="474663" y="6456305"/>
            <a:ext cx="11160124" cy="0"/>
          </a:xfrm>
          <a:prstGeom prst="line">
            <a:avLst/>
          </a:prstGeom>
          <a:ln>
            <a:solidFill>
              <a:srgbClr val="021D49"/>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0740BED8-5823-4F7D-8521-1A67817EB271}"/>
              </a:ext>
            </a:extLst>
          </p:cNvPr>
          <p:cNvSpPr>
            <a:spLocks noGrp="1"/>
          </p:cNvSpPr>
          <p:nvPr>
            <p:ph type="body" sz="quarter" idx="15"/>
          </p:nvPr>
        </p:nvSpPr>
        <p:spPr>
          <a:xfrm>
            <a:off x="474663" y="2151063"/>
            <a:ext cx="5387975" cy="4137025"/>
          </a:xfrm>
        </p:spPr>
        <p:txBody>
          <a:bodyPr>
            <a:normAutofit/>
          </a:bodyPr>
          <a:lstStyle>
            <a:lvl1pPr>
              <a:defRPr sz="1600">
                <a:solidFill>
                  <a:srgbClr val="021D49"/>
                </a:solidFill>
                <a:latin typeface="Poppins Light" panose="00000400000000000000" pitchFamily="2" charset="0"/>
                <a:cs typeface="Poppins Light" panose="00000400000000000000" pitchFamily="2" charset="0"/>
              </a:defRPr>
            </a:lvl1pPr>
            <a:lvl2pPr>
              <a:defRPr sz="1400">
                <a:solidFill>
                  <a:srgbClr val="021D49"/>
                </a:solidFill>
                <a:latin typeface="Poppins Light" panose="00000400000000000000" pitchFamily="2" charset="0"/>
                <a:cs typeface="Poppins Light" panose="00000400000000000000" pitchFamily="2" charset="0"/>
              </a:defRPr>
            </a:lvl2pPr>
            <a:lvl3pPr>
              <a:defRPr sz="1200">
                <a:solidFill>
                  <a:srgbClr val="021D49"/>
                </a:solidFill>
                <a:latin typeface="Poppins Light" panose="00000400000000000000" pitchFamily="2" charset="0"/>
                <a:cs typeface="Poppins Light" panose="00000400000000000000" pitchFamily="2" charset="0"/>
              </a:defRPr>
            </a:lvl3pPr>
            <a:lvl4pPr>
              <a:defRPr sz="1100">
                <a:solidFill>
                  <a:srgbClr val="021D49"/>
                </a:solidFill>
                <a:latin typeface="Poppins Light" panose="00000400000000000000" pitchFamily="2" charset="0"/>
                <a:cs typeface="Poppins Light" panose="00000400000000000000" pitchFamily="2" charset="0"/>
              </a:defRPr>
            </a:lvl4pPr>
            <a:lvl5pPr>
              <a:defRPr sz="1100">
                <a:solidFill>
                  <a:srgbClr val="021D49"/>
                </a:solidFill>
                <a:latin typeface="Poppins Light" panose="00000400000000000000" pitchFamily="2" charset="0"/>
                <a:cs typeface="Poppins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162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7" name="Picture 16" descr="A picture containing night sky&#10;&#10;Description automatically generated">
            <a:extLst>
              <a:ext uri="{FF2B5EF4-FFF2-40B4-BE49-F238E27FC236}">
                <a16:creationId xmlns:a16="http://schemas.microsoft.com/office/drawing/2014/main" id="{7BDD3417-07CD-498A-8572-E8BD8827D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171" y="-309265"/>
            <a:ext cx="3797669" cy="1948283"/>
          </a:xfrm>
          <a:prstGeom prst="rect">
            <a:avLst/>
          </a:prstGeom>
        </p:spPr>
      </p:pic>
      <p:sp>
        <p:nvSpPr>
          <p:cNvPr id="22" name="Rectangle 21">
            <a:extLst>
              <a:ext uri="{FF2B5EF4-FFF2-40B4-BE49-F238E27FC236}">
                <a16:creationId xmlns:a16="http://schemas.microsoft.com/office/drawing/2014/main" id="{1524CBDD-1675-4E92-BC97-1BBB30FFF447}"/>
              </a:ext>
            </a:extLst>
          </p:cNvPr>
          <p:cNvSpPr/>
          <p:nvPr userDrawn="1"/>
        </p:nvSpPr>
        <p:spPr>
          <a:xfrm flipV="1">
            <a:off x="474663" y="1861170"/>
            <a:ext cx="11160124" cy="4571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a:extLst>
              <a:ext uri="{FF2B5EF4-FFF2-40B4-BE49-F238E27FC236}">
                <a16:creationId xmlns:a16="http://schemas.microsoft.com/office/drawing/2014/main" id="{9AACA347-A921-4450-B894-46339396D029}"/>
              </a:ext>
            </a:extLst>
          </p:cNvPr>
          <p:cNvSpPr>
            <a:spLocks noGrp="1"/>
          </p:cNvSpPr>
          <p:nvPr>
            <p:ph type="body" sz="quarter" idx="13"/>
          </p:nvPr>
        </p:nvSpPr>
        <p:spPr>
          <a:xfrm>
            <a:off x="474663" y="1389363"/>
            <a:ext cx="10367962" cy="517525"/>
          </a:xfrm>
        </p:spPr>
        <p:txBody>
          <a:bodyPr/>
          <a:lstStyle>
            <a:lvl1pPr marL="0" indent="0">
              <a:buNone/>
              <a:defRPr>
                <a:solidFill>
                  <a:srgbClr val="021D49"/>
                </a:solidFill>
                <a:latin typeface="Poppins SemiBold" panose="00000700000000000000" pitchFamily="2" charset="0"/>
                <a:cs typeface="Poppins SemiBold" panose="00000700000000000000" pitchFamily="2" charset="0"/>
              </a:defRPr>
            </a:lvl1pPr>
          </a:lstStyle>
          <a:p>
            <a:pPr lvl="0"/>
            <a:endParaRPr lang="en-GB"/>
          </a:p>
        </p:txBody>
      </p:sp>
      <p:pic>
        <p:nvPicPr>
          <p:cNvPr id="27" name="Graphic 26">
            <a:extLst>
              <a:ext uri="{FF2B5EF4-FFF2-40B4-BE49-F238E27FC236}">
                <a16:creationId xmlns:a16="http://schemas.microsoft.com/office/drawing/2014/main" id="{C5D56503-BD68-4381-A5C7-53F9E5606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7587" y="400903"/>
            <a:ext cx="457200" cy="457200"/>
          </a:xfrm>
          <a:prstGeom prst="rect">
            <a:avLst/>
          </a:prstGeom>
        </p:spPr>
      </p:pic>
      <p:cxnSp>
        <p:nvCxnSpPr>
          <p:cNvPr id="32" name="Straight Connector 31">
            <a:extLst>
              <a:ext uri="{FF2B5EF4-FFF2-40B4-BE49-F238E27FC236}">
                <a16:creationId xmlns:a16="http://schemas.microsoft.com/office/drawing/2014/main" id="{FD91CA65-B770-48F4-B66E-3C0752FF4CEF}"/>
              </a:ext>
            </a:extLst>
          </p:cNvPr>
          <p:cNvCxnSpPr/>
          <p:nvPr userDrawn="1"/>
        </p:nvCxnSpPr>
        <p:spPr>
          <a:xfrm>
            <a:off x="474663" y="6456305"/>
            <a:ext cx="11160124" cy="0"/>
          </a:xfrm>
          <a:prstGeom prst="line">
            <a:avLst/>
          </a:prstGeom>
          <a:ln>
            <a:solidFill>
              <a:srgbClr val="021D49"/>
            </a:solidFill>
          </a:ln>
        </p:spPr>
        <p:style>
          <a:lnRef idx="1">
            <a:schemeClr val="accent1"/>
          </a:lnRef>
          <a:fillRef idx="0">
            <a:schemeClr val="accent1"/>
          </a:fillRef>
          <a:effectRef idx="0">
            <a:schemeClr val="accent1"/>
          </a:effectRef>
          <a:fontRef idx="minor">
            <a:schemeClr val="tx1"/>
          </a:fontRef>
        </p:style>
      </p:cxnSp>
      <p:sp>
        <p:nvSpPr>
          <p:cNvPr id="9" name="Text Placeholder 47">
            <a:extLst>
              <a:ext uri="{FF2B5EF4-FFF2-40B4-BE49-F238E27FC236}">
                <a16:creationId xmlns:a16="http://schemas.microsoft.com/office/drawing/2014/main" id="{76833870-02FD-4032-9C6B-CBAB696BFE3A}"/>
              </a:ext>
            </a:extLst>
          </p:cNvPr>
          <p:cNvSpPr>
            <a:spLocks noGrp="1"/>
          </p:cNvSpPr>
          <p:nvPr>
            <p:ph type="body" sz="quarter" idx="15"/>
          </p:nvPr>
        </p:nvSpPr>
        <p:spPr>
          <a:xfrm>
            <a:off x="474663" y="2151063"/>
            <a:ext cx="5387975" cy="4137025"/>
          </a:xfrm>
        </p:spPr>
        <p:txBody>
          <a:bodyPr>
            <a:normAutofit/>
          </a:bodyPr>
          <a:lstStyle>
            <a:lvl1pPr>
              <a:defRPr sz="1600">
                <a:solidFill>
                  <a:srgbClr val="021D49"/>
                </a:solidFill>
                <a:latin typeface="Poppins Light" panose="00000400000000000000" pitchFamily="2" charset="0"/>
                <a:cs typeface="Poppins Light" panose="00000400000000000000" pitchFamily="2" charset="0"/>
              </a:defRPr>
            </a:lvl1pPr>
            <a:lvl2pPr>
              <a:defRPr sz="1400">
                <a:solidFill>
                  <a:srgbClr val="021D49"/>
                </a:solidFill>
                <a:latin typeface="Poppins Light" panose="00000400000000000000" pitchFamily="2" charset="0"/>
                <a:cs typeface="Poppins Light" panose="00000400000000000000" pitchFamily="2" charset="0"/>
              </a:defRPr>
            </a:lvl2pPr>
            <a:lvl3pPr>
              <a:defRPr sz="1200">
                <a:solidFill>
                  <a:srgbClr val="021D49"/>
                </a:solidFill>
                <a:latin typeface="Poppins Light" panose="00000400000000000000" pitchFamily="2" charset="0"/>
                <a:cs typeface="Poppins Light" panose="00000400000000000000" pitchFamily="2" charset="0"/>
              </a:defRPr>
            </a:lvl3pPr>
            <a:lvl4pPr>
              <a:defRPr sz="1100">
                <a:solidFill>
                  <a:srgbClr val="021D49"/>
                </a:solidFill>
                <a:latin typeface="Poppins Light" panose="00000400000000000000" pitchFamily="2" charset="0"/>
                <a:cs typeface="Poppins Light" panose="00000400000000000000" pitchFamily="2" charset="0"/>
              </a:defRPr>
            </a:lvl4pPr>
            <a:lvl5pPr>
              <a:defRPr sz="1100">
                <a:solidFill>
                  <a:srgbClr val="021D49"/>
                </a:solidFill>
                <a:latin typeface="Poppins Light" panose="00000400000000000000" pitchFamily="2" charset="0"/>
                <a:cs typeface="Poppins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595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3DECA6-93F0-4AA5-B976-6B871C393A0F}"/>
              </a:ext>
            </a:extLst>
          </p:cNvPr>
          <p:cNvSpPr/>
          <p:nvPr userDrawn="1"/>
        </p:nvSpPr>
        <p:spPr>
          <a:xfrm>
            <a:off x="0" y="0"/>
            <a:ext cx="12192000" cy="6858000"/>
          </a:xfrm>
          <a:prstGeom prst="rect">
            <a:avLst/>
          </a:prstGeom>
          <a:solidFill>
            <a:srgbClr val="02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text&#10;&#10;Description automatically generated">
            <a:extLst>
              <a:ext uri="{FF2B5EF4-FFF2-40B4-BE49-F238E27FC236}">
                <a16:creationId xmlns:a16="http://schemas.microsoft.com/office/drawing/2014/main" id="{9AC49D4A-3E6B-4CA7-9EDB-A8B52BCD6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724" y="-307497"/>
            <a:ext cx="3794222" cy="1946515"/>
          </a:xfrm>
          <a:prstGeom prst="rect">
            <a:avLst/>
          </a:prstGeom>
        </p:spPr>
      </p:pic>
      <p:pic>
        <p:nvPicPr>
          <p:cNvPr id="21" name="Graphic 20">
            <a:extLst>
              <a:ext uri="{FF2B5EF4-FFF2-40B4-BE49-F238E27FC236}">
                <a16:creationId xmlns:a16="http://schemas.microsoft.com/office/drawing/2014/main" id="{C10327B9-D4F8-40E8-8589-BC1EB045DE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7587" y="400903"/>
            <a:ext cx="457200" cy="457200"/>
          </a:xfrm>
          <a:prstGeom prst="rect">
            <a:avLst/>
          </a:prstGeom>
        </p:spPr>
      </p:pic>
      <p:sp>
        <p:nvSpPr>
          <p:cNvPr id="23" name="Rectangle 22">
            <a:extLst>
              <a:ext uri="{FF2B5EF4-FFF2-40B4-BE49-F238E27FC236}">
                <a16:creationId xmlns:a16="http://schemas.microsoft.com/office/drawing/2014/main" id="{3FB9DD12-DFFC-48C3-8D0D-494106D8DE23}"/>
              </a:ext>
            </a:extLst>
          </p:cNvPr>
          <p:cNvSpPr/>
          <p:nvPr userDrawn="1"/>
        </p:nvSpPr>
        <p:spPr>
          <a:xfrm flipV="1">
            <a:off x="474663" y="1861170"/>
            <a:ext cx="111601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9334B953-DE6E-43E6-99AD-CF6C4DDB8877}"/>
              </a:ext>
            </a:extLst>
          </p:cNvPr>
          <p:cNvCxnSpPr/>
          <p:nvPr userDrawn="1"/>
        </p:nvCxnSpPr>
        <p:spPr>
          <a:xfrm>
            <a:off x="474663" y="6456305"/>
            <a:ext cx="111601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8AAE0DCC-B8D6-4ECA-B96A-B95B76F09A25}"/>
              </a:ext>
            </a:extLst>
          </p:cNvPr>
          <p:cNvSpPr>
            <a:spLocks noGrp="1"/>
          </p:cNvSpPr>
          <p:nvPr>
            <p:ph type="body" sz="quarter" idx="13"/>
          </p:nvPr>
        </p:nvSpPr>
        <p:spPr>
          <a:xfrm>
            <a:off x="474663" y="1389363"/>
            <a:ext cx="10367962" cy="517525"/>
          </a:xfrm>
        </p:spPr>
        <p:txBody>
          <a:bodyPr/>
          <a:lstStyle>
            <a:lvl1pPr marL="0" indent="0">
              <a:buNone/>
              <a:defRPr>
                <a:solidFill>
                  <a:schemeClr val="bg1"/>
                </a:solidFill>
                <a:latin typeface="Poppins SemiBold" panose="00000700000000000000" pitchFamily="2" charset="0"/>
                <a:cs typeface="Poppins SemiBold" panose="00000700000000000000" pitchFamily="2" charset="0"/>
              </a:defRPr>
            </a:lvl1pPr>
          </a:lstStyle>
          <a:p>
            <a:pPr lvl="0"/>
            <a:endParaRPr lang="en-GB"/>
          </a:p>
        </p:txBody>
      </p:sp>
      <p:sp>
        <p:nvSpPr>
          <p:cNvPr id="27" name="Text Placeholder 47">
            <a:extLst>
              <a:ext uri="{FF2B5EF4-FFF2-40B4-BE49-F238E27FC236}">
                <a16:creationId xmlns:a16="http://schemas.microsoft.com/office/drawing/2014/main" id="{9DB97242-74C4-42D5-821A-6933CD1AA0F2}"/>
              </a:ext>
            </a:extLst>
          </p:cNvPr>
          <p:cNvSpPr>
            <a:spLocks noGrp="1"/>
          </p:cNvSpPr>
          <p:nvPr>
            <p:ph type="body" sz="quarter" idx="15"/>
          </p:nvPr>
        </p:nvSpPr>
        <p:spPr>
          <a:xfrm>
            <a:off x="474663" y="2151063"/>
            <a:ext cx="5387975" cy="4137025"/>
          </a:xfrm>
        </p:spPr>
        <p:txBody>
          <a:bodyPr>
            <a:normAutofit/>
          </a:bodyPr>
          <a:lstStyle>
            <a:lvl1pPr>
              <a:defRPr sz="1600">
                <a:solidFill>
                  <a:schemeClr val="bg1"/>
                </a:solidFill>
                <a:latin typeface="Poppins Light" panose="00000400000000000000" pitchFamily="2" charset="0"/>
                <a:cs typeface="Poppins Light" panose="00000400000000000000" pitchFamily="2" charset="0"/>
              </a:defRPr>
            </a:lvl1pPr>
            <a:lvl2pPr>
              <a:defRPr sz="1400">
                <a:solidFill>
                  <a:schemeClr val="bg1"/>
                </a:solidFill>
                <a:latin typeface="Poppins Light" panose="00000400000000000000" pitchFamily="2" charset="0"/>
                <a:cs typeface="Poppins Light" panose="00000400000000000000" pitchFamily="2" charset="0"/>
              </a:defRPr>
            </a:lvl2pPr>
            <a:lvl3pPr>
              <a:defRPr sz="1200">
                <a:solidFill>
                  <a:schemeClr val="bg1"/>
                </a:solidFill>
                <a:latin typeface="Poppins Light" panose="00000400000000000000" pitchFamily="2" charset="0"/>
                <a:cs typeface="Poppins Light" panose="00000400000000000000" pitchFamily="2" charset="0"/>
              </a:defRPr>
            </a:lvl3pPr>
            <a:lvl4pPr>
              <a:defRPr sz="1100">
                <a:solidFill>
                  <a:schemeClr val="bg1"/>
                </a:solidFill>
                <a:latin typeface="Poppins Light" panose="00000400000000000000" pitchFamily="2" charset="0"/>
                <a:cs typeface="Poppins Light" panose="00000400000000000000" pitchFamily="2" charset="0"/>
              </a:defRPr>
            </a:lvl4pPr>
            <a:lvl5pPr>
              <a:defRPr sz="1100">
                <a:solidFill>
                  <a:schemeClr val="bg1"/>
                </a:solidFill>
                <a:latin typeface="Poppins Light" panose="00000400000000000000" pitchFamily="2" charset="0"/>
                <a:cs typeface="Poppins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0971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591D45-C02B-4E5E-B10E-739D1B922684}"/>
              </a:ext>
            </a:extLst>
          </p:cNvPr>
          <p:cNvSpPr/>
          <p:nvPr userDrawn="1"/>
        </p:nvSpPr>
        <p:spPr>
          <a:xfrm>
            <a:off x="10571" y="0"/>
            <a:ext cx="12192000" cy="6858000"/>
          </a:xfrm>
          <a:prstGeom prst="rect">
            <a:avLst/>
          </a:prstGeom>
          <a:solidFill>
            <a:srgbClr val="02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10;&#10;Description automatically generated">
            <a:extLst>
              <a:ext uri="{FF2B5EF4-FFF2-40B4-BE49-F238E27FC236}">
                <a16:creationId xmlns:a16="http://schemas.microsoft.com/office/drawing/2014/main" id="{CDA08EA9-2434-474B-A1F8-AB407FD81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724" y="-307497"/>
            <a:ext cx="3794222" cy="1946515"/>
          </a:xfrm>
          <a:prstGeom prst="rect">
            <a:avLst/>
          </a:prstGeom>
        </p:spPr>
      </p:pic>
      <p:pic>
        <p:nvPicPr>
          <p:cNvPr id="44" name="Graphic 43">
            <a:extLst>
              <a:ext uri="{FF2B5EF4-FFF2-40B4-BE49-F238E27FC236}">
                <a16:creationId xmlns:a16="http://schemas.microsoft.com/office/drawing/2014/main" id="{AFCDDB79-00C7-404C-BCC5-E466CFA8CDD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0020"/>
          <a:stretch/>
        </p:blipFill>
        <p:spPr>
          <a:xfrm>
            <a:off x="10572" y="1946515"/>
            <a:ext cx="10970466" cy="5678985"/>
          </a:xfrm>
          <a:prstGeom prst="rect">
            <a:avLst/>
          </a:prstGeom>
        </p:spPr>
      </p:pic>
    </p:spTree>
    <p:extLst>
      <p:ext uri="{BB962C8B-B14F-4D97-AF65-F5344CB8AC3E}">
        <p14:creationId xmlns:p14="http://schemas.microsoft.com/office/powerpoint/2010/main" val="111228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C2B0-B2DB-44DC-9E75-597989AD7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4797ED-8C4B-4040-93B6-90F939384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519834-AD24-4383-92AC-9DADB5755C61}"/>
              </a:ext>
            </a:extLst>
          </p:cNvPr>
          <p:cNvSpPr>
            <a:spLocks noGrp="1"/>
          </p:cNvSpPr>
          <p:nvPr>
            <p:ph type="dt" sz="half" idx="10"/>
          </p:nvPr>
        </p:nvSpPr>
        <p:spPr/>
        <p:txBody>
          <a:bodyPr/>
          <a:lstStyle/>
          <a:p>
            <a:fld id="{593DD1DA-E715-487A-A14C-F180D42656A9}" type="datetimeFigureOut">
              <a:rPr lang="en-GB" smtClean="0"/>
              <a:t>01/07/2021</a:t>
            </a:fld>
            <a:endParaRPr lang="en-GB"/>
          </a:p>
        </p:txBody>
      </p:sp>
      <p:sp>
        <p:nvSpPr>
          <p:cNvPr id="5" name="Footer Placeholder 4">
            <a:extLst>
              <a:ext uri="{FF2B5EF4-FFF2-40B4-BE49-F238E27FC236}">
                <a16:creationId xmlns:a16="http://schemas.microsoft.com/office/drawing/2014/main" id="{0650B624-4333-40CC-BEB7-70D2041D9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0521A-FF05-4CD9-8798-FA42873020EC}"/>
              </a:ext>
            </a:extLst>
          </p:cNvPr>
          <p:cNvSpPr>
            <a:spLocks noGrp="1"/>
          </p:cNvSpPr>
          <p:nvPr>
            <p:ph type="sldNum" sz="quarter" idx="12"/>
          </p:nvPr>
        </p:nvSpPr>
        <p:spPr/>
        <p:txBody>
          <a:bodyPr/>
          <a:lstStyle/>
          <a:p>
            <a:fld id="{842B6A1C-F532-41C6-A81B-D7E61540464B}" type="slidenum">
              <a:rPr lang="en-GB" smtClean="0"/>
              <a:t>‹#›</a:t>
            </a:fld>
            <a:endParaRPr lang="en-GB"/>
          </a:p>
        </p:txBody>
      </p:sp>
    </p:spTree>
    <p:extLst>
      <p:ext uri="{BB962C8B-B14F-4D97-AF65-F5344CB8AC3E}">
        <p14:creationId xmlns:p14="http://schemas.microsoft.com/office/powerpoint/2010/main" val="176856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85CEE-929F-4006-9DE0-0F885DA87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FD839-CD07-463F-AB26-AB69FBBA4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EEC2A-72F6-4058-BFCF-4632D564B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DD1DA-E715-487A-A14C-F180D42656A9}" type="datetimeFigureOut">
              <a:rPr lang="en-GB" smtClean="0"/>
              <a:t>01/07/2021</a:t>
            </a:fld>
            <a:endParaRPr lang="en-GB"/>
          </a:p>
        </p:txBody>
      </p:sp>
      <p:sp>
        <p:nvSpPr>
          <p:cNvPr id="5" name="Footer Placeholder 4">
            <a:extLst>
              <a:ext uri="{FF2B5EF4-FFF2-40B4-BE49-F238E27FC236}">
                <a16:creationId xmlns:a16="http://schemas.microsoft.com/office/drawing/2014/main" id="{BF4DEFF8-27E0-4F23-9CC9-5F7FEA9FC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B0A50E-A13F-4DB3-87C9-DC8CBA558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B6A1C-F532-41C6-A81B-D7E61540464B}" type="slidenum">
              <a:rPr lang="en-GB" smtClean="0"/>
              <a:t>‹#›</a:t>
            </a:fld>
            <a:endParaRPr lang="en-GB"/>
          </a:p>
        </p:txBody>
      </p:sp>
    </p:spTree>
    <p:extLst>
      <p:ext uri="{BB962C8B-B14F-4D97-AF65-F5344CB8AC3E}">
        <p14:creationId xmlns:p14="http://schemas.microsoft.com/office/powerpoint/2010/main" val="13169948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60" r:id="rId5"/>
    <p:sldLayoutId id="2147483662" r:id="rId6"/>
    <p:sldLayoutId id="2147483661" r:id="rId7"/>
    <p:sldLayoutId id="2147483675" r:id="rId8"/>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DB179-4FC7-4D2B-A845-4B3C142A8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DE41D5-6FCC-4A6B-AC73-5EB4141C6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A86190-6F0B-45FF-8536-062BD32D5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7E1C2-DDC9-4BEF-8400-1C06BF5B0C62}" type="datetimeFigureOut">
              <a:rPr lang="en-GB" smtClean="0"/>
              <a:t>01/07/2021</a:t>
            </a:fld>
            <a:endParaRPr lang="en-GB"/>
          </a:p>
        </p:txBody>
      </p:sp>
      <p:sp>
        <p:nvSpPr>
          <p:cNvPr id="5" name="Footer Placeholder 4">
            <a:extLst>
              <a:ext uri="{FF2B5EF4-FFF2-40B4-BE49-F238E27FC236}">
                <a16:creationId xmlns:a16="http://schemas.microsoft.com/office/drawing/2014/main" id="{E97F34F2-85A0-4C38-9120-E65066DC3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9F752A-33EB-4279-B0EA-6C2F41934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80A7D-2850-4397-87A3-BA67CBA76817}" type="slidenum">
              <a:rPr lang="en-GB" smtClean="0"/>
              <a:t>‹#›</a:t>
            </a:fld>
            <a:endParaRPr lang="en-GB"/>
          </a:p>
        </p:txBody>
      </p:sp>
    </p:spTree>
    <p:extLst>
      <p:ext uri="{BB962C8B-B14F-4D97-AF65-F5344CB8AC3E}">
        <p14:creationId xmlns:p14="http://schemas.microsoft.com/office/powerpoint/2010/main" val="16508067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s://www.gov.uk/government/publications/cyber-security-breaches-survey-2020/cyber-security-breaches-survey-2020"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cyber-security-breaches-survey-2020/cyber-security-breaches-survey-202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hyperlink" Target="https://www.gov.uk/government/publications/cyber-security-breaches-survey-2020/cyber-security-breaches-survey-2020"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7088A2B-3A2D-4B22-A189-84BF3EC6378F}"/>
              </a:ext>
            </a:extLst>
          </p:cNvPr>
          <p:cNvSpPr txBox="1">
            <a:spLocks/>
          </p:cNvSpPr>
          <p:nvPr/>
        </p:nvSpPr>
        <p:spPr>
          <a:xfrm>
            <a:off x="485808" y="3118341"/>
            <a:ext cx="7237165" cy="2519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Poppins SemiBold" panose="00000700000000000000" pitchFamily="2" charset="0"/>
                <a:cs typeface="Poppins SemiBold" panose="00000700000000000000" pitchFamily="2" charset="0"/>
              </a:rPr>
              <a:t>An introduction to cyber security for board members</a:t>
            </a:r>
            <a:br>
              <a:rPr lang="en-GB" sz="2400" dirty="0">
                <a:solidFill>
                  <a:schemeClr val="bg1"/>
                </a:solidFill>
                <a:latin typeface="Poppins SemiBold" panose="00000700000000000000" pitchFamily="2" charset="0"/>
                <a:cs typeface="Poppins SemiBold" panose="00000700000000000000" pitchFamily="2" charset="0"/>
              </a:rPr>
            </a:br>
            <a:br>
              <a:rPr lang="en-GB" sz="2400" dirty="0">
                <a:solidFill>
                  <a:schemeClr val="bg1"/>
                </a:solidFill>
                <a:latin typeface="Poppins SemiBold" panose="00000700000000000000" pitchFamily="2" charset="0"/>
                <a:cs typeface="Poppins SemiBold" panose="00000700000000000000" pitchFamily="2" charset="0"/>
              </a:rPr>
            </a:br>
            <a:br>
              <a:rPr lang="en-GB" sz="2400" b="0" dirty="0">
                <a:solidFill>
                  <a:schemeClr val="bg1"/>
                </a:solidFill>
                <a:latin typeface="Poppins SemiBold" panose="00000700000000000000" pitchFamily="2" charset="0"/>
                <a:cs typeface="Poppins SemiBold" panose="00000700000000000000" pitchFamily="2" charset="0"/>
              </a:rPr>
            </a:br>
            <a:endParaRPr lang="en-GB" sz="2400" dirty="0">
              <a:solidFill>
                <a:schemeClr val="bg1"/>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199557208"/>
      </p:ext>
    </p:extLst>
  </p:cSld>
  <p:clrMapOvr>
    <a:masterClrMapping/>
  </p:clrMapOvr>
  <mc:AlternateContent xmlns:mc="http://schemas.openxmlformats.org/markup-compatibility/2006" xmlns:p14="http://schemas.microsoft.com/office/powerpoint/2010/main">
    <mc:Choice Requires="p14">
      <p:transition spd="slow" p14:dur="2000" advTm="46246"/>
    </mc:Choice>
    <mc:Fallback xmlns="">
      <p:transition spd="slow" advTm="462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B0A7B-77EB-41EF-87C3-CE4B446DEEAA}"/>
              </a:ext>
            </a:extLst>
          </p:cNvPr>
          <p:cNvSpPr>
            <a:spLocks noGrp="1"/>
          </p:cNvSpPr>
          <p:nvPr>
            <p:ph type="body" sz="quarter" idx="13"/>
          </p:nvPr>
        </p:nvSpPr>
        <p:spPr/>
        <p:txBody>
          <a:bodyPr/>
          <a:lstStyle/>
          <a:p>
            <a:r>
              <a:rPr lang="en-GB" sz="2800" dirty="0">
                <a:solidFill>
                  <a:srgbClr val="B78B1E"/>
                </a:solidFill>
              </a:rPr>
              <a:t>What type of breach or incident was identified? </a:t>
            </a:r>
            <a:endParaRPr lang="en-GB" dirty="0">
              <a:solidFill>
                <a:srgbClr val="B78B1E"/>
              </a:solidFill>
            </a:endParaRPr>
          </a:p>
        </p:txBody>
      </p:sp>
      <p:pic>
        <p:nvPicPr>
          <p:cNvPr id="4" name="Picture 3">
            <a:extLst>
              <a:ext uri="{FF2B5EF4-FFF2-40B4-BE49-F238E27FC236}">
                <a16:creationId xmlns:a16="http://schemas.microsoft.com/office/drawing/2014/main" id="{AFA16052-6B5D-46F6-8072-A92B6DCCE304}"/>
              </a:ext>
            </a:extLst>
          </p:cNvPr>
          <p:cNvPicPr>
            <a:picLocks noChangeAspect="1"/>
          </p:cNvPicPr>
          <p:nvPr/>
        </p:nvPicPr>
        <p:blipFill>
          <a:blip r:embed="rId4"/>
          <a:stretch>
            <a:fillRect/>
          </a:stretch>
        </p:blipFill>
        <p:spPr>
          <a:xfrm>
            <a:off x="2724576" y="2208072"/>
            <a:ext cx="7575797" cy="4009816"/>
          </a:xfrm>
          <a:prstGeom prst="rect">
            <a:avLst/>
          </a:prstGeom>
        </p:spPr>
      </p:pic>
      <p:sp>
        <p:nvSpPr>
          <p:cNvPr id="5" name="TextBox 4">
            <a:extLst>
              <a:ext uri="{FF2B5EF4-FFF2-40B4-BE49-F238E27FC236}">
                <a16:creationId xmlns:a16="http://schemas.microsoft.com/office/drawing/2014/main" id="{E169C613-C3DE-4841-9178-295ACEE3B6CF}"/>
              </a:ext>
            </a:extLst>
          </p:cNvPr>
          <p:cNvSpPr txBox="1"/>
          <p:nvPr/>
        </p:nvSpPr>
        <p:spPr>
          <a:xfrm>
            <a:off x="474663" y="6531429"/>
            <a:ext cx="11209337" cy="384721"/>
          </a:xfrm>
          <a:prstGeom prst="rect">
            <a:avLst/>
          </a:prstGeom>
          <a:noFill/>
        </p:spPr>
        <p:txBody>
          <a:bodyPr wrap="square" rtlCol="0">
            <a:spAutoFit/>
          </a:bodyPr>
          <a:lstStyle/>
          <a:p>
            <a:r>
              <a:rPr lang="en-GB" sz="800">
                <a:effectLst/>
                <a:latin typeface="Poppins Light" panose="00000400000000000000" pitchFamily="2" charset="0"/>
                <a:cs typeface="Poppins Light" panose="00000400000000000000" pitchFamily="2" charset="0"/>
              </a:rPr>
              <a:t>Department of Digital, Culture, Media and Sport’s (DCMS) 2020 Cyber Breaches Survey </a:t>
            </a:r>
            <a:r>
              <a:rPr lang="en-GB" sz="800">
                <a:effectLst/>
                <a:latin typeface="Poppins Light" panose="00000400000000000000" pitchFamily="2" charset="0"/>
                <a:cs typeface="Poppins Light" panose="00000400000000000000" pitchFamily="2" charset="0"/>
                <a:hlinkClick r:id="rId5"/>
              </a:rPr>
              <a:t>https://www.gov.uk/government/publications/cyber-security-breaches-survey-2020/cyber-security-breaches-survey-2020</a:t>
            </a:r>
            <a:endParaRPr lang="en-GB" sz="800">
              <a:effectLst/>
              <a:latin typeface="Poppins Light" panose="00000400000000000000" pitchFamily="2" charset="0"/>
              <a:cs typeface="Poppins Light" panose="00000400000000000000" pitchFamily="2" charset="0"/>
            </a:endParaRPr>
          </a:p>
          <a:p>
            <a:endParaRPr lang="en-GB" sz="800">
              <a:effectLst/>
              <a:latin typeface="Poppins Light" panose="00000400000000000000" pitchFamily="2" charset="0"/>
              <a:cs typeface="Poppins Light" panose="00000400000000000000" pitchFamily="2" charset="0"/>
            </a:endParaRPr>
          </a:p>
          <a:p>
            <a:endParaRPr lang="en-GB" sz="300">
              <a:latin typeface="Poppins Light" panose="00000400000000000000" pitchFamily="2" charset="0"/>
              <a:cs typeface="Poppins Light" panose="00000400000000000000" pitchFamily="2" charset="0"/>
            </a:endParaRPr>
          </a:p>
        </p:txBody>
      </p:sp>
    </p:spTree>
    <p:custDataLst>
      <p:tags r:id="rId1"/>
    </p:custDataLst>
    <p:extLst>
      <p:ext uri="{BB962C8B-B14F-4D97-AF65-F5344CB8AC3E}">
        <p14:creationId xmlns:p14="http://schemas.microsoft.com/office/powerpoint/2010/main" val="1747842799"/>
      </p:ext>
    </p:extLst>
  </p:cSld>
  <p:clrMapOvr>
    <a:masterClrMapping/>
  </p:clrMapOvr>
  <mc:AlternateContent xmlns:mc="http://schemas.openxmlformats.org/markup-compatibility/2006" xmlns:p14="http://schemas.microsoft.com/office/powerpoint/2010/main">
    <mc:Choice Requires="p14">
      <p:transition spd="slow" p14:dur="2000" advTm="37815"/>
    </mc:Choice>
    <mc:Fallback xmlns="">
      <p:transition spd="slow" advTm="37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9D575-058A-4F2C-A48D-D8C92B6D35CA}"/>
              </a:ext>
            </a:extLst>
          </p:cNvPr>
          <p:cNvSpPr>
            <a:spLocks noGrp="1"/>
          </p:cNvSpPr>
          <p:nvPr>
            <p:ph type="body" sz="quarter" idx="13"/>
          </p:nvPr>
        </p:nvSpPr>
        <p:spPr/>
        <p:txBody>
          <a:bodyPr>
            <a:normAutofit/>
          </a:bodyPr>
          <a:lstStyle/>
          <a:p>
            <a:r>
              <a:rPr lang="en-GB" sz="2400" dirty="0">
                <a:solidFill>
                  <a:srgbClr val="B78B1E"/>
                </a:solidFill>
              </a:rPr>
              <a:t>Do boards have members with a cyber security brief?</a:t>
            </a:r>
          </a:p>
        </p:txBody>
      </p:sp>
      <p:sp>
        <p:nvSpPr>
          <p:cNvPr id="4" name="TextBox 3">
            <a:extLst>
              <a:ext uri="{FF2B5EF4-FFF2-40B4-BE49-F238E27FC236}">
                <a16:creationId xmlns:a16="http://schemas.microsoft.com/office/drawing/2014/main" id="{71690D64-1F28-4310-9834-ADC3FFE47FF8}"/>
              </a:ext>
            </a:extLst>
          </p:cNvPr>
          <p:cNvSpPr txBox="1"/>
          <p:nvPr/>
        </p:nvSpPr>
        <p:spPr>
          <a:xfrm>
            <a:off x="474663" y="6531429"/>
            <a:ext cx="11209337" cy="384721"/>
          </a:xfrm>
          <a:prstGeom prst="rect">
            <a:avLst/>
          </a:prstGeom>
          <a:noFill/>
        </p:spPr>
        <p:txBody>
          <a:bodyPr wrap="square" rtlCol="0">
            <a:spAutoFit/>
          </a:bodyPr>
          <a:lstStyle/>
          <a:p>
            <a:r>
              <a:rPr lang="en-GB" sz="800" dirty="0">
                <a:effectLst/>
                <a:latin typeface="Poppins Light" panose="00000400000000000000" pitchFamily="2" charset="0"/>
                <a:cs typeface="Poppins Light" panose="00000400000000000000" pitchFamily="2" charset="0"/>
              </a:rPr>
              <a:t>Department of Digital, Culture, Media and Sport’s (DCMS) 2020 Cyber Breaches Survey </a:t>
            </a:r>
            <a:r>
              <a:rPr lang="en-GB" sz="800" dirty="0">
                <a:effectLst/>
                <a:latin typeface="Poppins Light" panose="00000400000000000000" pitchFamily="2" charset="0"/>
                <a:cs typeface="Poppins Light" panose="00000400000000000000" pitchFamily="2" charset="0"/>
                <a:hlinkClick r:id="rId3"/>
              </a:rPr>
              <a:t>https://www.gov.uk/government/publications/cyber-security-breaches-survey-2020/cyber-security-breaches-survey-2020</a:t>
            </a:r>
            <a:endParaRPr lang="en-GB" sz="800" dirty="0">
              <a:effectLst/>
              <a:latin typeface="Poppins Light" panose="00000400000000000000" pitchFamily="2" charset="0"/>
              <a:cs typeface="Poppins Light" panose="00000400000000000000" pitchFamily="2" charset="0"/>
            </a:endParaRPr>
          </a:p>
          <a:p>
            <a:endParaRPr lang="en-GB" sz="800" dirty="0">
              <a:effectLst/>
              <a:latin typeface="Poppins Light" panose="00000400000000000000" pitchFamily="2" charset="0"/>
              <a:cs typeface="Poppins Light" panose="00000400000000000000" pitchFamily="2" charset="0"/>
            </a:endParaRPr>
          </a:p>
          <a:p>
            <a:endParaRPr lang="en-GB" sz="300" dirty="0">
              <a:latin typeface="Poppins Light" panose="00000400000000000000" pitchFamily="2" charset="0"/>
              <a:cs typeface="Poppins Light" panose="00000400000000000000" pitchFamily="2" charset="0"/>
            </a:endParaRPr>
          </a:p>
        </p:txBody>
      </p:sp>
      <p:pic>
        <p:nvPicPr>
          <p:cNvPr id="5" name="Picture 4">
            <a:extLst>
              <a:ext uri="{FF2B5EF4-FFF2-40B4-BE49-F238E27FC236}">
                <a16:creationId xmlns:a16="http://schemas.microsoft.com/office/drawing/2014/main" id="{332A207A-F49C-4258-81FA-86A0E1A90AA4}"/>
              </a:ext>
            </a:extLst>
          </p:cNvPr>
          <p:cNvPicPr>
            <a:picLocks noChangeAspect="1"/>
          </p:cNvPicPr>
          <p:nvPr/>
        </p:nvPicPr>
        <p:blipFill>
          <a:blip r:embed="rId4"/>
          <a:stretch>
            <a:fillRect/>
          </a:stretch>
        </p:blipFill>
        <p:spPr>
          <a:xfrm>
            <a:off x="1675291" y="2705093"/>
            <a:ext cx="8482727" cy="2992144"/>
          </a:xfrm>
          <a:prstGeom prst="rect">
            <a:avLst/>
          </a:prstGeom>
        </p:spPr>
      </p:pic>
    </p:spTree>
    <p:extLst>
      <p:ext uri="{BB962C8B-B14F-4D97-AF65-F5344CB8AC3E}">
        <p14:creationId xmlns:p14="http://schemas.microsoft.com/office/powerpoint/2010/main" val="1466412234"/>
      </p:ext>
    </p:extLst>
  </p:cSld>
  <p:clrMapOvr>
    <a:masterClrMapping/>
  </p:clrMapOvr>
  <mc:AlternateContent xmlns:mc="http://schemas.openxmlformats.org/markup-compatibility/2006" xmlns:p14="http://schemas.microsoft.com/office/powerpoint/2010/main">
    <mc:Choice Requires="p14">
      <p:transition spd="slow" p14:dur="2000" advTm="39347"/>
    </mc:Choice>
    <mc:Fallback xmlns="">
      <p:transition spd="slow" advTm="393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7088A2B-3A2D-4B22-A189-84BF3EC6378F}"/>
              </a:ext>
            </a:extLst>
          </p:cNvPr>
          <p:cNvSpPr txBox="1">
            <a:spLocks/>
          </p:cNvSpPr>
          <p:nvPr/>
        </p:nvSpPr>
        <p:spPr>
          <a:xfrm>
            <a:off x="462382" y="2431986"/>
            <a:ext cx="7081418" cy="159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latin typeface="Poppins SemiBold" panose="00000700000000000000" pitchFamily="2" charset="0"/>
                <a:cs typeface="Poppins SemiBold" panose="00000700000000000000" pitchFamily="2" charset="0"/>
              </a:rPr>
              <a:t>Next steps: </a:t>
            </a:r>
          </a:p>
          <a:p>
            <a:pPr marL="0" indent="0">
              <a:buNone/>
            </a:pPr>
            <a:endParaRPr lang="en-GB" dirty="0">
              <a:solidFill>
                <a:schemeClr val="bg1"/>
              </a:solidFill>
              <a:latin typeface="Poppins SemiBold" panose="00000700000000000000" pitchFamily="2" charset="0"/>
              <a:cs typeface="Poppins SemiBold" panose="00000700000000000000" pitchFamily="2" charset="0"/>
            </a:endParaRPr>
          </a:p>
          <a:p>
            <a:pPr marL="0" indent="0">
              <a:buNone/>
            </a:pPr>
            <a:r>
              <a:rPr lang="en-GB" dirty="0">
                <a:solidFill>
                  <a:schemeClr val="bg1"/>
                </a:solidFill>
                <a:latin typeface="Poppins SemiBold" panose="00000700000000000000" pitchFamily="2" charset="0"/>
                <a:cs typeface="Poppins SemiBold" panose="00000700000000000000" pitchFamily="2" charset="0"/>
              </a:rPr>
              <a:t>The Cyber Security Toolkit for Boards:</a:t>
            </a:r>
          </a:p>
          <a:p>
            <a:pPr marL="0" indent="0">
              <a:buNone/>
            </a:pPr>
            <a:r>
              <a:rPr lang="en-GB" dirty="0">
                <a:solidFill>
                  <a:srgbClr val="B78B1E"/>
                </a:solidFill>
                <a:latin typeface="Poppins SemiBold" panose="00000700000000000000" pitchFamily="2" charset="0"/>
                <a:cs typeface="Poppins SemiBold" panose="00000700000000000000" pitchFamily="2" charset="0"/>
              </a:rPr>
              <a:t>Helping board members get to grips with cyber security. </a:t>
            </a:r>
            <a:endParaRPr lang="en-GB" sz="1800" dirty="0">
              <a:solidFill>
                <a:srgbClr val="B78B1E"/>
              </a:solidFill>
              <a:latin typeface="Poppins SemiBold" panose="00000700000000000000" pitchFamily="2" charset="0"/>
              <a:cs typeface="Poppins SemiBold" panose="00000700000000000000" pitchFamily="2" charset="0"/>
            </a:endParaRPr>
          </a:p>
        </p:txBody>
      </p:sp>
      <p:sp>
        <p:nvSpPr>
          <p:cNvPr id="4" name="Text Placeholder 1">
            <a:extLst>
              <a:ext uri="{FF2B5EF4-FFF2-40B4-BE49-F238E27FC236}">
                <a16:creationId xmlns:a16="http://schemas.microsoft.com/office/drawing/2014/main" id="{8BF97F52-DE2B-4800-B56E-951ADF0D2890}"/>
              </a:ext>
            </a:extLst>
          </p:cNvPr>
          <p:cNvSpPr txBox="1">
            <a:spLocks/>
          </p:cNvSpPr>
          <p:nvPr/>
        </p:nvSpPr>
        <p:spPr>
          <a:xfrm>
            <a:off x="584662" y="5526379"/>
            <a:ext cx="6293690" cy="511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solidFill>
                <a:srgbClr val="B78B1E"/>
              </a:solidFill>
              <a:latin typeface="Poppins SemiBold" panose="00000700000000000000" pitchFamily="2" charset="0"/>
              <a:cs typeface="Poppins SemiBold" panose="00000700000000000000" pitchFamily="2" charset="0"/>
            </a:endParaRPr>
          </a:p>
          <a:p>
            <a:pPr marL="0" indent="0">
              <a:buNone/>
            </a:pPr>
            <a:endParaRPr lang="en-GB" sz="1800" dirty="0">
              <a:solidFill>
                <a:srgbClr val="B78B1E"/>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1973593119"/>
      </p:ext>
    </p:extLst>
  </p:cSld>
  <p:clrMapOvr>
    <a:masterClrMapping/>
  </p:clrMapOvr>
  <mc:AlternateContent xmlns:mc="http://schemas.openxmlformats.org/markup-compatibility/2006" xmlns:p14="http://schemas.microsoft.com/office/powerpoint/2010/main">
    <mc:Choice Requires="p14">
      <p:transition spd="slow" p14:dur="2000" advTm="17338"/>
    </mc:Choice>
    <mc:Fallback xmlns="">
      <p:transition spd="slow" advTm="173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B24629-4EC2-4BB8-A148-FCF15C6EBDE4}"/>
              </a:ext>
            </a:extLst>
          </p:cNvPr>
          <p:cNvSpPr>
            <a:spLocks noGrp="1"/>
          </p:cNvSpPr>
          <p:nvPr>
            <p:ph type="body" sz="quarter" idx="13"/>
          </p:nvPr>
        </p:nvSpPr>
        <p:spPr/>
        <p:txBody>
          <a:bodyPr>
            <a:normAutofit/>
          </a:bodyPr>
          <a:lstStyle/>
          <a:p>
            <a:pPr marL="0" indent="0">
              <a:buNone/>
            </a:pPr>
            <a:r>
              <a:rPr lang="en-GB" sz="2400" b="1" dirty="0"/>
              <a:t>Helping to make the UK the safest place to live and work online </a:t>
            </a:r>
          </a:p>
          <a:p>
            <a:endParaRPr lang="en-GB" sz="2400" dirty="0"/>
          </a:p>
        </p:txBody>
      </p:sp>
      <p:sp>
        <p:nvSpPr>
          <p:cNvPr id="21" name="Text Placeholder 20">
            <a:extLst>
              <a:ext uri="{FF2B5EF4-FFF2-40B4-BE49-F238E27FC236}">
                <a16:creationId xmlns:a16="http://schemas.microsoft.com/office/drawing/2014/main" id="{3F83484E-20A7-484E-85F0-8700BEC1AC95}"/>
              </a:ext>
            </a:extLst>
          </p:cNvPr>
          <p:cNvSpPr>
            <a:spLocks noGrp="1"/>
          </p:cNvSpPr>
          <p:nvPr>
            <p:ph type="body" sz="quarter" idx="15"/>
          </p:nvPr>
        </p:nvSpPr>
        <p:spPr>
          <a:xfrm>
            <a:off x="474662" y="2663752"/>
            <a:ext cx="4473855" cy="3046766"/>
          </a:xfrm>
        </p:spPr>
        <p:txBody>
          <a:bodyPr vert="horz" lIns="91440" tIns="45720" rIns="91440" bIns="45720" rtlCol="0" anchor="t">
            <a:normAutofit/>
          </a:bodyPr>
          <a:lstStyle/>
          <a:p>
            <a:pPr marL="0" indent="0">
              <a:lnSpc>
                <a:spcPct val="100000"/>
              </a:lnSpc>
              <a:buNone/>
            </a:pPr>
            <a:r>
              <a:rPr lang="en-GB" b="1" dirty="0"/>
              <a:t>The NCSC:</a:t>
            </a:r>
          </a:p>
          <a:p>
            <a:pPr marL="342900" indent="-342900" fontAlgn="base">
              <a:lnSpc>
                <a:spcPct val="100000"/>
              </a:lnSpc>
              <a:buFont typeface="Arial" panose="020B0604020202020204" pitchFamily="34" charset="0"/>
              <a:buChar char="•"/>
            </a:pPr>
            <a:r>
              <a:rPr lang="en-GB" sz="1400" b="1" dirty="0">
                <a:latin typeface="Poppins Light"/>
              </a:rPr>
              <a:t>Understands</a:t>
            </a:r>
            <a:r>
              <a:rPr lang="en-GB" sz="1400" dirty="0">
                <a:latin typeface="Poppins Light"/>
              </a:rPr>
              <a:t> cyber </a:t>
            </a:r>
            <a:r>
              <a:rPr lang="en-GB" sz="1400">
                <a:latin typeface="Poppins Light"/>
              </a:rPr>
              <a:t>security and</a:t>
            </a:r>
            <a:r>
              <a:rPr lang="en-GB" sz="1400" dirty="0">
                <a:latin typeface="Poppins Light"/>
              </a:rPr>
              <a:t> distils this knowledge into practical guidance that we make available to all.</a:t>
            </a:r>
          </a:p>
          <a:p>
            <a:pPr marL="342900" indent="-342900" fontAlgn="base">
              <a:lnSpc>
                <a:spcPct val="100000"/>
              </a:lnSpc>
              <a:buFont typeface="Arial" panose="020B0604020202020204" pitchFamily="34" charset="0"/>
              <a:buChar char="•"/>
            </a:pPr>
            <a:r>
              <a:rPr lang="en-GB" sz="1400" b="1" dirty="0">
                <a:latin typeface="Poppins Light"/>
              </a:rPr>
              <a:t>Responds</a:t>
            </a:r>
            <a:r>
              <a:rPr lang="en-GB" sz="1400" dirty="0">
                <a:latin typeface="Poppins Light"/>
              </a:rPr>
              <a:t> to cyber security incidents to reduce the harm they cause to organisations and the wider UK.</a:t>
            </a:r>
          </a:p>
          <a:p>
            <a:pPr marL="342900" indent="-342900" fontAlgn="base">
              <a:lnSpc>
                <a:spcPct val="100000"/>
              </a:lnSpc>
              <a:buFont typeface="Arial" panose="020B0604020202020204" pitchFamily="34" charset="0"/>
              <a:buChar char="•"/>
            </a:pPr>
            <a:r>
              <a:rPr lang="en-GB" sz="1400" dirty="0">
                <a:latin typeface="Poppins Light"/>
              </a:rPr>
              <a:t>Uses industry and academic expertise to </a:t>
            </a:r>
            <a:r>
              <a:rPr lang="en-GB" sz="1400" b="1" dirty="0">
                <a:latin typeface="Poppins Light"/>
              </a:rPr>
              <a:t>nurture</a:t>
            </a:r>
            <a:r>
              <a:rPr lang="en-GB" sz="1400" dirty="0">
                <a:latin typeface="Poppins Light"/>
              </a:rPr>
              <a:t> the UK's cyber security capability.</a:t>
            </a:r>
          </a:p>
          <a:p>
            <a:pPr marL="342900" indent="-342900" fontAlgn="base">
              <a:lnSpc>
                <a:spcPct val="100000"/>
              </a:lnSpc>
              <a:buFont typeface="Arial" panose="020B0604020202020204" pitchFamily="34" charset="0"/>
              <a:buChar char="•"/>
            </a:pPr>
            <a:r>
              <a:rPr lang="en-GB" sz="1400" b="1" dirty="0">
                <a:latin typeface="Poppins Light"/>
              </a:rPr>
              <a:t>Reduces</a:t>
            </a:r>
            <a:r>
              <a:rPr lang="en-GB" sz="1400" dirty="0">
                <a:latin typeface="Poppins Light"/>
              </a:rPr>
              <a:t> risks to the UK by securing public and private sector </a:t>
            </a:r>
            <a:r>
              <a:rPr lang="en-GB" sz="1400">
                <a:latin typeface="Poppins Light"/>
              </a:rPr>
              <a:t>networks.</a:t>
            </a:r>
            <a:endParaRPr lang="en-GB" sz="1400" dirty="0"/>
          </a:p>
          <a:p>
            <a:pPr marL="0" indent="0">
              <a:lnSpc>
                <a:spcPct val="100000"/>
              </a:lnSpc>
              <a:buNone/>
            </a:pPr>
            <a:endParaRPr lang="en-GB" b="1" dirty="0"/>
          </a:p>
          <a:p>
            <a:pPr marL="0" indent="0">
              <a:lnSpc>
                <a:spcPct val="100000"/>
              </a:lnSpc>
              <a:buNone/>
            </a:pPr>
            <a:endParaRPr lang="en-GB" b="1" dirty="0"/>
          </a:p>
          <a:p>
            <a:pPr marL="0" indent="0">
              <a:lnSpc>
                <a:spcPct val="100000"/>
              </a:lnSpc>
              <a:buNone/>
            </a:pPr>
            <a:endParaRPr lang="en-GB" b="1" dirty="0"/>
          </a:p>
          <a:p>
            <a:pPr marL="0" indent="0">
              <a:lnSpc>
                <a:spcPct val="100000"/>
              </a:lnSpc>
              <a:buNone/>
            </a:pPr>
            <a:endParaRPr lang="en-GB" b="1" dirty="0"/>
          </a:p>
        </p:txBody>
      </p:sp>
      <p:pic>
        <p:nvPicPr>
          <p:cNvPr id="26" name="Picture 25">
            <a:extLst>
              <a:ext uri="{FF2B5EF4-FFF2-40B4-BE49-F238E27FC236}">
                <a16:creationId xmlns:a16="http://schemas.microsoft.com/office/drawing/2014/main" id="{3499FD0E-D31A-48C2-85D6-5712789FEF53}"/>
              </a:ext>
            </a:extLst>
          </p:cNvPr>
          <p:cNvPicPr>
            <a:picLocks noChangeAspect="1"/>
          </p:cNvPicPr>
          <p:nvPr/>
        </p:nvPicPr>
        <p:blipFill>
          <a:blip r:embed="rId3"/>
          <a:stretch>
            <a:fillRect/>
          </a:stretch>
        </p:blipFill>
        <p:spPr>
          <a:xfrm>
            <a:off x="6012436" y="2663751"/>
            <a:ext cx="5634777" cy="2836945"/>
          </a:xfrm>
          <a:prstGeom prst="rect">
            <a:avLst/>
          </a:prstGeom>
        </p:spPr>
      </p:pic>
      <p:sp>
        <p:nvSpPr>
          <p:cNvPr id="25" name="Graphic 10">
            <a:extLst>
              <a:ext uri="{FF2B5EF4-FFF2-40B4-BE49-F238E27FC236}">
                <a16:creationId xmlns:a16="http://schemas.microsoft.com/office/drawing/2014/main" id="{046ACD71-4E77-4D0C-A091-424B6CB93BC5}"/>
              </a:ext>
            </a:extLst>
          </p:cNvPr>
          <p:cNvSpPr/>
          <p:nvPr/>
        </p:nvSpPr>
        <p:spPr>
          <a:xfrm>
            <a:off x="7956698" y="2303161"/>
            <a:ext cx="3839455" cy="3839455"/>
          </a:xfrm>
          <a:custGeom>
            <a:avLst/>
            <a:gdLst>
              <a:gd name="connsiteX0" fmla="*/ 0 w 3890964"/>
              <a:gd name="connsiteY0" fmla="*/ 0 h 3890964"/>
              <a:gd name="connsiteX1" fmla="*/ 1945450 w 3890964"/>
              <a:gd name="connsiteY1" fmla="*/ 1945450 h 3890964"/>
              <a:gd name="connsiteX2" fmla="*/ 0 w 3890964"/>
              <a:gd name="connsiteY2" fmla="*/ 3890965 h 3890964"/>
              <a:gd name="connsiteX3" fmla="*/ 1945450 w 3890964"/>
              <a:gd name="connsiteY3" fmla="*/ 3890965 h 3890964"/>
              <a:gd name="connsiteX4" fmla="*/ 3890965 w 3890964"/>
              <a:gd name="connsiteY4" fmla="*/ 1945450 h 3890964"/>
              <a:gd name="connsiteX5" fmla="*/ 1945450 w 3890964"/>
              <a:gd name="connsiteY5" fmla="*/ 0 h 389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64" h="3890964">
                <a:moveTo>
                  <a:pt x="0" y="0"/>
                </a:moveTo>
                <a:lnTo>
                  <a:pt x="1945450" y="1945450"/>
                </a:lnTo>
                <a:lnTo>
                  <a:pt x="0" y="3890965"/>
                </a:lnTo>
                <a:lnTo>
                  <a:pt x="1945450" y="3890965"/>
                </a:lnTo>
                <a:lnTo>
                  <a:pt x="3890965" y="1945450"/>
                </a:lnTo>
                <a:lnTo>
                  <a:pt x="1945450" y="0"/>
                </a:lnTo>
                <a:close/>
              </a:path>
            </a:pathLst>
          </a:custGeom>
          <a:solidFill>
            <a:schemeClr val="bg1">
              <a:lumMod val="95000"/>
              <a:alpha val="19000"/>
            </a:schemeClr>
          </a:solidFill>
          <a:ln w="6445" cap="flat">
            <a:noFill/>
            <a:prstDash val="solid"/>
            <a:miter/>
          </a:ln>
        </p:spPr>
        <p:txBody>
          <a:bodyPr rtlCol="0" anchor="ctr"/>
          <a:lstStyle/>
          <a:p>
            <a:endParaRPr lang="en-GB"/>
          </a:p>
        </p:txBody>
      </p:sp>
      <p:sp>
        <p:nvSpPr>
          <p:cNvPr id="27" name="Graphic 10">
            <a:extLst>
              <a:ext uri="{FF2B5EF4-FFF2-40B4-BE49-F238E27FC236}">
                <a16:creationId xmlns:a16="http://schemas.microsoft.com/office/drawing/2014/main" id="{A0C60E67-B310-464A-9315-7E5DA7118E0A}"/>
              </a:ext>
            </a:extLst>
          </p:cNvPr>
          <p:cNvSpPr/>
          <p:nvPr/>
        </p:nvSpPr>
        <p:spPr>
          <a:xfrm>
            <a:off x="5520233" y="2303161"/>
            <a:ext cx="3839455" cy="3839455"/>
          </a:xfrm>
          <a:custGeom>
            <a:avLst/>
            <a:gdLst>
              <a:gd name="connsiteX0" fmla="*/ 0 w 3890964"/>
              <a:gd name="connsiteY0" fmla="*/ 0 h 3890964"/>
              <a:gd name="connsiteX1" fmla="*/ 1945450 w 3890964"/>
              <a:gd name="connsiteY1" fmla="*/ 1945450 h 3890964"/>
              <a:gd name="connsiteX2" fmla="*/ 0 w 3890964"/>
              <a:gd name="connsiteY2" fmla="*/ 3890965 h 3890964"/>
              <a:gd name="connsiteX3" fmla="*/ 1945450 w 3890964"/>
              <a:gd name="connsiteY3" fmla="*/ 3890965 h 3890964"/>
              <a:gd name="connsiteX4" fmla="*/ 3890965 w 3890964"/>
              <a:gd name="connsiteY4" fmla="*/ 1945450 h 3890964"/>
              <a:gd name="connsiteX5" fmla="*/ 1945450 w 3890964"/>
              <a:gd name="connsiteY5" fmla="*/ 0 h 389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64" h="3890964">
                <a:moveTo>
                  <a:pt x="0" y="0"/>
                </a:moveTo>
                <a:lnTo>
                  <a:pt x="1945450" y="1945450"/>
                </a:lnTo>
                <a:lnTo>
                  <a:pt x="0" y="3890965"/>
                </a:lnTo>
                <a:lnTo>
                  <a:pt x="1945450" y="3890965"/>
                </a:lnTo>
                <a:lnTo>
                  <a:pt x="3890965" y="1945450"/>
                </a:lnTo>
                <a:lnTo>
                  <a:pt x="1945450" y="0"/>
                </a:lnTo>
                <a:close/>
              </a:path>
            </a:pathLst>
          </a:custGeom>
          <a:solidFill>
            <a:schemeClr val="bg1">
              <a:lumMod val="95000"/>
              <a:alpha val="19000"/>
            </a:schemeClr>
          </a:solidFill>
          <a:ln w="6445" cap="flat">
            <a:noFill/>
            <a:prstDash val="solid"/>
            <a:miter/>
          </a:ln>
        </p:spPr>
        <p:txBody>
          <a:bodyPr rtlCol="0" anchor="ctr"/>
          <a:lstStyle/>
          <a:p>
            <a:endParaRPr lang="en-GB"/>
          </a:p>
        </p:txBody>
      </p:sp>
    </p:spTree>
    <p:extLst>
      <p:ext uri="{BB962C8B-B14F-4D97-AF65-F5344CB8AC3E}">
        <p14:creationId xmlns:p14="http://schemas.microsoft.com/office/powerpoint/2010/main" val="1391508851"/>
      </p:ext>
    </p:extLst>
  </p:cSld>
  <p:clrMapOvr>
    <a:masterClrMapping/>
  </p:clrMapOvr>
  <mc:AlternateContent xmlns:mc="http://schemas.openxmlformats.org/markup-compatibility/2006" xmlns:p14="http://schemas.microsoft.com/office/powerpoint/2010/main">
    <mc:Choice Requires="p14">
      <p:transition spd="slow" p14:dur="2000" advTm="51002"/>
    </mc:Choice>
    <mc:Fallback xmlns="">
      <p:transition spd="slow" advTm="510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2772F-DE65-492E-A99A-413A42BB9C52}"/>
              </a:ext>
            </a:extLst>
          </p:cNvPr>
          <p:cNvSpPr>
            <a:spLocks noGrp="1"/>
          </p:cNvSpPr>
          <p:nvPr>
            <p:ph type="body" sz="quarter" idx="13"/>
          </p:nvPr>
        </p:nvSpPr>
        <p:spPr/>
        <p:txBody>
          <a:bodyPr/>
          <a:lstStyle/>
          <a:p>
            <a:r>
              <a:rPr lang="en-GB"/>
              <a:t>What is cyber security?</a:t>
            </a:r>
          </a:p>
        </p:txBody>
      </p:sp>
      <p:pic>
        <p:nvPicPr>
          <p:cNvPr id="5" name="Graphic 4">
            <a:extLst>
              <a:ext uri="{FF2B5EF4-FFF2-40B4-BE49-F238E27FC236}">
                <a16:creationId xmlns:a16="http://schemas.microsoft.com/office/drawing/2014/main" id="{B03782BE-D535-46F2-80A7-10A5DF2BF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0167" y="2579586"/>
            <a:ext cx="9851666" cy="3875876"/>
          </a:xfrm>
          <a:prstGeom prst="rect">
            <a:avLst/>
          </a:prstGeom>
        </p:spPr>
      </p:pic>
    </p:spTree>
    <p:custDataLst>
      <p:tags r:id="rId1"/>
    </p:custDataLst>
    <p:extLst>
      <p:ext uri="{BB962C8B-B14F-4D97-AF65-F5344CB8AC3E}">
        <p14:creationId xmlns:p14="http://schemas.microsoft.com/office/powerpoint/2010/main" val="1743816689"/>
      </p:ext>
    </p:extLst>
  </p:cSld>
  <p:clrMapOvr>
    <a:masterClrMapping/>
  </p:clrMapOvr>
  <mc:AlternateContent xmlns:mc="http://schemas.openxmlformats.org/markup-compatibility/2006" xmlns:p14="http://schemas.microsoft.com/office/powerpoint/2010/main">
    <mc:Choice Requires="p14">
      <p:transition spd="slow" p14:dur="2000" advTm="20189"/>
    </mc:Choice>
    <mc:Fallback xmlns="">
      <p:transition spd="slow" advTm="201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2E8CED-8233-4844-84EB-AB3D003F190F}"/>
              </a:ext>
            </a:extLst>
          </p:cNvPr>
          <p:cNvSpPr>
            <a:spLocks noGrp="1"/>
          </p:cNvSpPr>
          <p:nvPr>
            <p:ph type="body" sz="quarter" idx="13"/>
          </p:nvPr>
        </p:nvSpPr>
        <p:spPr/>
        <p:txBody>
          <a:bodyPr/>
          <a:lstStyle/>
          <a:p>
            <a:r>
              <a:rPr lang="en-GB">
                <a:solidFill>
                  <a:srgbClr val="B78B1E"/>
                </a:solidFill>
              </a:rPr>
              <a:t>Cyber security: </a:t>
            </a:r>
            <a:r>
              <a:rPr lang="en-GB"/>
              <a:t>a definition</a:t>
            </a:r>
          </a:p>
        </p:txBody>
      </p:sp>
      <p:sp>
        <p:nvSpPr>
          <p:cNvPr id="4" name="Text Placeholder 3">
            <a:extLst>
              <a:ext uri="{FF2B5EF4-FFF2-40B4-BE49-F238E27FC236}">
                <a16:creationId xmlns:a16="http://schemas.microsoft.com/office/drawing/2014/main" id="{0FA24578-337E-456B-B43C-30BDAC32E763}"/>
              </a:ext>
            </a:extLst>
          </p:cNvPr>
          <p:cNvSpPr>
            <a:spLocks noGrp="1"/>
          </p:cNvSpPr>
          <p:nvPr>
            <p:ph type="body" sz="quarter" idx="15"/>
          </p:nvPr>
        </p:nvSpPr>
        <p:spPr>
          <a:xfrm>
            <a:off x="1254951" y="2703086"/>
            <a:ext cx="3826993" cy="3500738"/>
          </a:xfrm>
        </p:spPr>
        <p:txBody>
          <a:bodyPr/>
          <a:lstStyle/>
          <a:p>
            <a:pPr marL="0" indent="0">
              <a:lnSpc>
                <a:spcPct val="100000"/>
              </a:lnSpc>
              <a:buNone/>
              <a:defRPr/>
            </a:pPr>
            <a:r>
              <a:rPr lang="en-GB" sz="1600" dirty="0">
                <a:solidFill>
                  <a:srgbClr val="B78B1E"/>
                </a:solidFill>
                <a:latin typeface="Poppins SemiBold" panose="00000700000000000000" pitchFamily="2" charset="0"/>
                <a:ea typeface="+mn-lt"/>
                <a:cs typeface="Poppins SemiBold" panose="00000700000000000000" pitchFamily="2" charset="0"/>
              </a:rPr>
              <a:t>“Cyber security </a:t>
            </a:r>
            <a:r>
              <a:rPr lang="en-GB" sz="1600" dirty="0">
                <a:latin typeface="Poppins SemiBold" panose="00000700000000000000" pitchFamily="2" charset="0"/>
                <a:ea typeface="+mn-lt"/>
                <a:cs typeface="Poppins SemiBold" panose="00000700000000000000" pitchFamily="2" charset="0"/>
              </a:rPr>
              <a:t>is how individuals and organisations reduce the risk of cyber attack.</a:t>
            </a:r>
          </a:p>
          <a:p>
            <a:pPr marL="0" indent="0">
              <a:lnSpc>
                <a:spcPct val="100000"/>
              </a:lnSpc>
              <a:buNone/>
              <a:defRPr/>
            </a:pPr>
            <a:r>
              <a:rPr lang="en-GB" sz="1600" dirty="0">
                <a:latin typeface="Poppins SemiBold" panose="00000700000000000000" pitchFamily="2" charset="0"/>
                <a:ea typeface="+mn-lt"/>
                <a:cs typeface="Poppins SemiBold" panose="00000700000000000000" pitchFamily="2" charset="0"/>
              </a:rPr>
              <a:t>Cyber security's core function is to protect the </a:t>
            </a:r>
            <a:r>
              <a:rPr lang="en-GB" sz="1600" b="1" dirty="0">
                <a:latin typeface="Poppins SemiBold" panose="00000700000000000000" pitchFamily="2" charset="0"/>
                <a:ea typeface="+mn-lt"/>
                <a:cs typeface="Poppins SemiBold" panose="00000700000000000000" pitchFamily="2" charset="0"/>
              </a:rPr>
              <a:t>devices</a:t>
            </a:r>
            <a:r>
              <a:rPr lang="en-GB" sz="1600" dirty="0">
                <a:latin typeface="Poppins SemiBold" panose="00000700000000000000" pitchFamily="2" charset="0"/>
                <a:ea typeface="+mn-lt"/>
                <a:cs typeface="Poppins SemiBold" panose="00000700000000000000" pitchFamily="2" charset="0"/>
              </a:rPr>
              <a:t> we all use (smartphones, laptops, tablets and computers) and the </a:t>
            </a:r>
            <a:r>
              <a:rPr lang="en-GB" sz="1600" b="1" dirty="0">
                <a:latin typeface="Poppins SemiBold" panose="00000700000000000000" pitchFamily="2" charset="0"/>
                <a:ea typeface="+mn-lt"/>
                <a:cs typeface="Poppins SemiBold" panose="00000700000000000000" pitchFamily="2" charset="0"/>
              </a:rPr>
              <a:t>services</a:t>
            </a:r>
            <a:r>
              <a:rPr lang="en-GB" sz="1600" dirty="0">
                <a:latin typeface="Poppins SemiBold" panose="00000700000000000000" pitchFamily="2" charset="0"/>
                <a:ea typeface="+mn-lt"/>
                <a:cs typeface="Poppins SemiBold" panose="00000700000000000000" pitchFamily="2" charset="0"/>
              </a:rPr>
              <a:t> we access - both online and at work - from theft or damage.</a:t>
            </a:r>
            <a:endParaRPr lang="en-US" sz="1600" dirty="0">
              <a:latin typeface="Poppins SemiBold" panose="00000700000000000000" pitchFamily="2" charset="0"/>
              <a:ea typeface="+mn-lt"/>
              <a:cs typeface="Poppins SemiBold" panose="00000700000000000000" pitchFamily="2" charset="0"/>
            </a:endParaRPr>
          </a:p>
          <a:p>
            <a:pPr marL="0" indent="0">
              <a:buNone/>
              <a:defRPr/>
            </a:pPr>
            <a:endParaRPr lang="en-GB" sz="1600" dirty="0">
              <a:solidFill>
                <a:schemeClr val="bg1"/>
              </a:solidFill>
              <a:ea typeface="+mn-lt"/>
              <a:cs typeface="+mn-lt"/>
            </a:endParaRPr>
          </a:p>
        </p:txBody>
      </p:sp>
      <p:pic>
        <p:nvPicPr>
          <p:cNvPr id="5" name="Graphic 4">
            <a:extLst>
              <a:ext uri="{FF2B5EF4-FFF2-40B4-BE49-F238E27FC236}">
                <a16:creationId xmlns:a16="http://schemas.microsoft.com/office/drawing/2014/main" id="{CED7CB8C-FB50-4AC7-8EC4-83D356B0B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663" y="2664657"/>
            <a:ext cx="670824" cy="388702"/>
          </a:xfrm>
          <a:prstGeom prst="rect">
            <a:avLst/>
          </a:prstGeom>
        </p:spPr>
      </p:pic>
      <p:sp>
        <p:nvSpPr>
          <p:cNvPr id="7" name="Text Placeholder 3">
            <a:extLst>
              <a:ext uri="{FF2B5EF4-FFF2-40B4-BE49-F238E27FC236}">
                <a16:creationId xmlns:a16="http://schemas.microsoft.com/office/drawing/2014/main" id="{F0CCA75D-7C7F-409E-B68E-2E392ADF81D6}"/>
              </a:ext>
            </a:extLst>
          </p:cNvPr>
          <p:cNvSpPr txBox="1">
            <a:spLocks/>
          </p:cNvSpPr>
          <p:nvPr/>
        </p:nvSpPr>
        <p:spPr>
          <a:xfrm>
            <a:off x="5752707" y="4356899"/>
            <a:ext cx="3993161" cy="1965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Poppins Light" panose="00000400000000000000" pitchFamily="2" charset="0"/>
                <a:ea typeface="+mn-ea"/>
                <a:cs typeface="Poppins Ligh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Poppins Light" panose="00000400000000000000" pitchFamily="2" charset="0"/>
                <a:ea typeface="+mn-ea"/>
                <a:cs typeface="Poppins Ligh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Poppins Light" panose="00000400000000000000" pitchFamily="2" charset="0"/>
                <a:ea typeface="+mn-ea"/>
                <a:cs typeface="Poppins Ligh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GB" sz="1600" dirty="0">
                <a:latin typeface="Poppins SemiBold" panose="00000700000000000000" pitchFamily="2" charset="0"/>
                <a:ea typeface="+mn-lt"/>
                <a:cs typeface="Poppins SemiBold" panose="00000700000000000000" pitchFamily="2" charset="0"/>
              </a:rPr>
              <a:t>It's also about preventing unauthorised access to the vast amounts of </a:t>
            </a:r>
            <a:r>
              <a:rPr lang="en-GB" sz="1600" b="1" dirty="0">
                <a:latin typeface="Poppins SemiBold" panose="00000700000000000000" pitchFamily="2" charset="0"/>
                <a:ea typeface="+mn-lt"/>
                <a:cs typeface="Poppins SemiBold" panose="00000700000000000000" pitchFamily="2" charset="0"/>
              </a:rPr>
              <a:t>personal information</a:t>
            </a:r>
            <a:r>
              <a:rPr lang="en-GB" sz="1600" dirty="0">
                <a:latin typeface="Poppins SemiBold" panose="00000700000000000000" pitchFamily="2" charset="0"/>
                <a:ea typeface="+mn-lt"/>
                <a:cs typeface="Poppins SemiBold" panose="00000700000000000000" pitchFamily="2" charset="0"/>
              </a:rPr>
              <a:t> we store on these devices, and online.”</a:t>
            </a:r>
            <a:endParaRPr lang="en-GB" dirty="0">
              <a:latin typeface="Poppins SemiBold" panose="00000700000000000000" pitchFamily="2" charset="0"/>
              <a:ea typeface="+mn-lt"/>
              <a:cs typeface="Poppins SemiBold" panose="00000700000000000000" pitchFamily="2" charset="0"/>
            </a:endParaRPr>
          </a:p>
        </p:txBody>
      </p:sp>
      <p:pic>
        <p:nvPicPr>
          <p:cNvPr id="9" name="Graphic 8">
            <a:extLst>
              <a:ext uri="{FF2B5EF4-FFF2-40B4-BE49-F238E27FC236}">
                <a16:creationId xmlns:a16="http://schemas.microsoft.com/office/drawing/2014/main" id="{79CB9EA1-0AB5-4BC2-8DB1-975EFE377E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1801" y="4951113"/>
            <a:ext cx="670824" cy="388702"/>
          </a:xfrm>
          <a:prstGeom prst="rect">
            <a:avLst/>
          </a:prstGeom>
        </p:spPr>
      </p:pic>
    </p:spTree>
    <p:extLst>
      <p:ext uri="{BB962C8B-B14F-4D97-AF65-F5344CB8AC3E}">
        <p14:creationId xmlns:p14="http://schemas.microsoft.com/office/powerpoint/2010/main" val="3540394212"/>
      </p:ext>
    </p:extLst>
  </p:cSld>
  <p:clrMapOvr>
    <a:masterClrMapping/>
  </p:clrMapOvr>
  <mc:AlternateContent xmlns:mc="http://schemas.openxmlformats.org/markup-compatibility/2006" xmlns:p14="http://schemas.microsoft.com/office/powerpoint/2010/main">
    <mc:Choice Requires="p14">
      <p:transition spd="slow" p14:dur="2000" advTm="38513"/>
    </mc:Choice>
    <mc:Fallback xmlns="">
      <p:transition spd="slow" advTm="385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A14EF4-2AEC-4757-AEB4-FECEAAEA2424}"/>
              </a:ext>
            </a:extLst>
          </p:cNvPr>
          <p:cNvSpPr>
            <a:spLocks noGrp="1"/>
          </p:cNvSpPr>
          <p:nvPr>
            <p:ph type="body" sz="quarter" idx="13"/>
          </p:nvPr>
        </p:nvSpPr>
        <p:spPr/>
        <p:txBody>
          <a:bodyPr>
            <a:normAutofit/>
          </a:bodyPr>
          <a:lstStyle/>
          <a:p>
            <a:pPr>
              <a:lnSpc>
                <a:spcPct val="85000"/>
              </a:lnSpc>
              <a:defRPr/>
            </a:pPr>
            <a:r>
              <a:rPr lang="en-GB" b="1">
                <a:solidFill>
                  <a:srgbClr val="B78B1E"/>
                </a:solidFill>
              </a:rPr>
              <a:t>Cyber security: </a:t>
            </a:r>
            <a:r>
              <a:rPr lang="en-GB" b="1"/>
              <a:t>myths and reality</a:t>
            </a:r>
          </a:p>
        </p:txBody>
      </p:sp>
      <p:sp>
        <p:nvSpPr>
          <p:cNvPr id="4" name="Text Placeholder 3">
            <a:extLst>
              <a:ext uri="{FF2B5EF4-FFF2-40B4-BE49-F238E27FC236}">
                <a16:creationId xmlns:a16="http://schemas.microsoft.com/office/drawing/2014/main" id="{2860D6ED-1F44-4F9D-A034-AE56955B839E}"/>
              </a:ext>
            </a:extLst>
          </p:cNvPr>
          <p:cNvSpPr>
            <a:spLocks noGrp="1"/>
          </p:cNvSpPr>
          <p:nvPr>
            <p:ph type="body" sz="quarter" idx="15"/>
          </p:nvPr>
        </p:nvSpPr>
        <p:spPr>
          <a:xfrm>
            <a:off x="557213" y="2536031"/>
            <a:ext cx="4173814" cy="4137025"/>
          </a:xfrm>
        </p:spPr>
        <p:txBody>
          <a:bodyPr>
            <a:normAutofit/>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800" dirty="0"/>
              <a:t> </a:t>
            </a:r>
            <a:endParaRPr kumimoji="0" lang="en-GB" sz="1400" b="0" i="0" u="none" strike="noStrike" kern="1200" cap="none" spc="0" normalizeH="0" baseline="0" noProof="0" dirty="0">
              <a:ln>
                <a:noFill/>
              </a:ln>
              <a:effectLst/>
              <a:uLnTx/>
              <a:uFillTx/>
            </a:endParaRPr>
          </a:p>
          <a:p>
            <a:pPr marL="565442" marR="0" lvl="0" indent="-565442" algn="l" defTabSz="914400" rtl="0" eaLnBrk="1" fontAlgn="auto" latinLnBrk="0" hangingPunct="1">
              <a:lnSpc>
                <a:spcPct val="100000"/>
              </a:lnSpc>
              <a:spcBef>
                <a:spcPts val="0"/>
              </a:spcBef>
              <a:spcAft>
                <a:spcPts val="0"/>
              </a:spcAft>
              <a:buClrTx/>
              <a:buSzPct val="94000"/>
              <a:buFont typeface="+mj-lt"/>
              <a:buAutoNum type="arabicPeriod"/>
              <a:tabLst/>
              <a:defRPr/>
            </a:pPr>
            <a:r>
              <a:rPr kumimoji="0" lang="en-GB" sz="1400" b="0" i="0" u="none" strike="noStrike" kern="1200" cap="none" spc="0" normalizeH="0" baseline="0" noProof="0" dirty="0">
                <a:ln>
                  <a:noFill/>
                </a:ln>
                <a:effectLst/>
                <a:uLnTx/>
                <a:uFillTx/>
              </a:rPr>
              <a:t>Cyber security is too complex for me to understand.</a:t>
            </a:r>
          </a:p>
          <a:p>
            <a:pPr marL="565442" marR="0" lvl="0" indent="-565442"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effectLst/>
              <a:uLnTx/>
              <a:uFillTx/>
            </a:endParaRPr>
          </a:p>
          <a:p>
            <a:pPr marL="565442" marR="0" lvl="0" indent="-565442"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effectLst/>
              <a:uLnTx/>
              <a:uFillTx/>
            </a:endParaRPr>
          </a:p>
          <a:p>
            <a:pPr marL="565442" marR="0" lvl="0" indent="-565442"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effectLst/>
                <a:uLnTx/>
                <a:uFillTx/>
              </a:rPr>
              <a:t>Cyber attacks are sophisticated. 	   We can’t stop them.</a:t>
            </a:r>
          </a:p>
          <a:p>
            <a:pPr marL="565442" marR="0" lvl="0" indent="-565442"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effectLst/>
              <a:uLnTx/>
              <a:uFillTx/>
            </a:endParaRPr>
          </a:p>
          <a:p>
            <a:pPr marL="565442" marR="0" lvl="0" indent="-565442"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effectLst/>
              <a:uLnTx/>
              <a:uFillTx/>
            </a:endParaRPr>
          </a:p>
          <a:p>
            <a:pPr marL="565442" marR="0" lvl="0" indent="-565442"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effectLst/>
                <a:uLnTx/>
                <a:uFillTx/>
              </a:rPr>
              <a:t>Cyber attacks are highly targeted. 	 Our organisation is unlikely to be interesting and/or valuable enough</a:t>
            </a:r>
            <a:r>
              <a:rPr kumimoji="0" lang="en-GB" sz="1400" b="0" i="0" u="none" strike="noStrike" kern="1200" cap="none" spc="0" normalizeH="0" noProof="0" dirty="0">
                <a:ln>
                  <a:noFill/>
                </a:ln>
                <a:effectLst/>
                <a:uLnTx/>
                <a:uFillTx/>
              </a:rPr>
              <a:t> to attackers.</a:t>
            </a:r>
            <a:endParaRPr kumimoji="0" lang="en-GB" sz="1400" b="0" i="0" u="none" strike="noStrike" kern="1200" cap="none" spc="0" normalizeH="0" baseline="0" noProof="0" dirty="0">
              <a:ln>
                <a:noFill/>
              </a:ln>
              <a:effectLst/>
              <a:uLnTx/>
              <a:uFillTx/>
            </a:endParaRPr>
          </a:p>
          <a:p>
            <a:endParaRPr lang="en-GB" sz="1200" dirty="0"/>
          </a:p>
        </p:txBody>
      </p:sp>
      <p:pic>
        <p:nvPicPr>
          <p:cNvPr id="7" name="Picture 6">
            <a:extLst>
              <a:ext uri="{FF2B5EF4-FFF2-40B4-BE49-F238E27FC236}">
                <a16:creationId xmlns:a16="http://schemas.microsoft.com/office/drawing/2014/main" id="{71C46C29-5208-47E3-A69C-A246C0441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949" y="2386225"/>
            <a:ext cx="6531571" cy="3370519"/>
          </a:xfrm>
          <a:prstGeom prst="rect">
            <a:avLst/>
          </a:prstGeom>
        </p:spPr>
      </p:pic>
    </p:spTree>
    <p:custDataLst>
      <p:tags r:id="rId1"/>
    </p:custDataLst>
    <p:extLst>
      <p:ext uri="{BB962C8B-B14F-4D97-AF65-F5344CB8AC3E}">
        <p14:creationId xmlns:p14="http://schemas.microsoft.com/office/powerpoint/2010/main" val="111703857"/>
      </p:ext>
    </p:extLst>
  </p:cSld>
  <p:clrMapOvr>
    <a:masterClrMapping/>
  </p:clrMapOvr>
  <mc:AlternateContent xmlns:mc="http://schemas.openxmlformats.org/markup-compatibility/2006" xmlns:p14="http://schemas.microsoft.com/office/powerpoint/2010/main">
    <mc:Choice Requires="p14">
      <p:transition spd="slow" p14:dur="2000" advTm="171141"/>
    </mc:Choice>
    <mc:Fallback xmlns="">
      <p:transition spd="slow" advTm="171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9C15D-ABA5-4673-A551-59A7CCF80EE2}"/>
              </a:ext>
            </a:extLst>
          </p:cNvPr>
          <p:cNvSpPr>
            <a:spLocks noGrp="1"/>
          </p:cNvSpPr>
          <p:nvPr>
            <p:ph type="body" sz="quarter" idx="13"/>
          </p:nvPr>
        </p:nvSpPr>
        <p:spPr/>
        <p:txBody>
          <a:bodyPr>
            <a:normAutofit/>
          </a:bodyPr>
          <a:lstStyle/>
          <a:p>
            <a:r>
              <a:rPr lang="en-GB" sz="2800" dirty="0">
                <a:solidFill>
                  <a:srgbClr val="B78B1E"/>
                </a:solidFill>
              </a:rPr>
              <a:t>TalkTalk breach: </a:t>
            </a:r>
            <a:r>
              <a:rPr lang="en-GB" sz="2800" dirty="0"/>
              <a:t>evaluating the cost</a:t>
            </a:r>
            <a:endParaRPr lang="en-GB" dirty="0"/>
          </a:p>
        </p:txBody>
      </p:sp>
      <p:pic>
        <p:nvPicPr>
          <p:cNvPr id="15" name="Graphic 14">
            <a:extLst>
              <a:ext uri="{FF2B5EF4-FFF2-40B4-BE49-F238E27FC236}">
                <a16:creationId xmlns:a16="http://schemas.microsoft.com/office/drawing/2014/main" id="{E3CC1474-D586-4E5C-A8DB-E4C7F408EC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956" y="2561379"/>
            <a:ext cx="517525" cy="517525"/>
          </a:xfrm>
          <a:prstGeom prst="rect">
            <a:avLst/>
          </a:prstGeom>
        </p:spPr>
      </p:pic>
      <p:sp>
        <p:nvSpPr>
          <p:cNvPr id="20" name="Text Placeholder 6">
            <a:extLst>
              <a:ext uri="{FF2B5EF4-FFF2-40B4-BE49-F238E27FC236}">
                <a16:creationId xmlns:a16="http://schemas.microsoft.com/office/drawing/2014/main" id="{8FB565E7-40A7-44ED-A8D5-C2E05E88D10C}"/>
              </a:ext>
            </a:extLst>
          </p:cNvPr>
          <p:cNvSpPr>
            <a:spLocks noGrp="1"/>
          </p:cNvSpPr>
          <p:nvPr>
            <p:ph type="body" sz="quarter" idx="15"/>
          </p:nvPr>
        </p:nvSpPr>
        <p:spPr>
          <a:xfrm>
            <a:off x="344465" y="3302248"/>
            <a:ext cx="1880136" cy="862294"/>
          </a:xfrm>
        </p:spPr>
        <p:txBody>
          <a:bodyPr>
            <a:normAutofit/>
          </a:bodyPr>
          <a:lstStyle/>
          <a:p>
            <a:pPr marL="0" indent="0" algn="ctr">
              <a:lnSpc>
                <a:spcPct val="70000"/>
              </a:lnSpc>
              <a:buNone/>
            </a:pPr>
            <a:r>
              <a:rPr lang="en-GB">
                <a:latin typeface="Poppins SemiBold" panose="00000700000000000000" pitchFamily="2" charset="0"/>
                <a:cs typeface="Poppins SemiBold" panose="00000700000000000000" pitchFamily="2" charset="0"/>
              </a:rPr>
              <a:t>101, 000</a:t>
            </a:r>
          </a:p>
          <a:p>
            <a:pPr marL="0" indent="0" algn="ctr">
              <a:buNone/>
            </a:pPr>
            <a:r>
              <a:rPr lang="en-GB" sz="1200">
                <a:latin typeface="Poppins SemiBold" panose="00000700000000000000" pitchFamily="2" charset="0"/>
                <a:cs typeface="Poppins SemiBold" panose="00000700000000000000" pitchFamily="2" charset="0"/>
              </a:rPr>
              <a:t>Subscribers left</a:t>
            </a:r>
          </a:p>
          <a:p>
            <a:pPr marL="0" indent="0" algn="ctr">
              <a:buNone/>
            </a:pPr>
            <a:endParaRPr lang="en-GB" sz="700">
              <a:latin typeface="Poppins SemiBold" panose="00000700000000000000" pitchFamily="2" charset="0"/>
              <a:cs typeface="Poppins SemiBold" panose="00000700000000000000" pitchFamily="2" charset="0"/>
            </a:endParaRPr>
          </a:p>
          <a:p>
            <a:pPr marL="0" indent="0" algn="ctr">
              <a:buNone/>
            </a:pPr>
            <a:endParaRPr lang="en-GB" sz="700">
              <a:latin typeface="Poppins SemiBold" panose="00000700000000000000" pitchFamily="2" charset="0"/>
              <a:cs typeface="Poppins SemiBold" panose="00000700000000000000" pitchFamily="2" charset="0"/>
            </a:endParaRPr>
          </a:p>
        </p:txBody>
      </p:sp>
      <p:pic>
        <p:nvPicPr>
          <p:cNvPr id="21" name="Graphic 20">
            <a:extLst>
              <a:ext uri="{FF2B5EF4-FFF2-40B4-BE49-F238E27FC236}">
                <a16:creationId xmlns:a16="http://schemas.microsoft.com/office/drawing/2014/main" id="{32F00A0B-2908-4735-B8D3-C3F6F3FCB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2769" y="2561379"/>
            <a:ext cx="517525" cy="517525"/>
          </a:xfrm>
          <a:prstGeom prst="rect">
            <a:avLst/>
          </a:prstGeom>
        </p:spPr>
      </p:pic>
      <p:sp>
        <p:nvSpPr>
          <p:cNvPr id="22" name="Text Placeholder 6">
            <a:extLst>
              <a:ext uri="{FF2B5EF4-FFF2-40B4-BE49-F238E27FC236}">
                <a16:creationId xmlns:a16="http://schemas.microsoft.com/office/drawing/2014/main" id="{B6A995AA-6F75-4A1C-B3FF-9AE2E4150E6C}"/>
              </a:ext>
            </a:extLst>
          </p:cNvPr>
          <p:cNvSpPr txBox="1">
            <a:spLocks/>
          </p:cNvSpPr>
          <p:nvPr/>
        </p:nvSpPr>
        <p:spPr>
          <a:xfrm>
            <a:off x="2461278" y="3302248"/>
            <a:ext cx="1880136" cy="862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Poppins Light" panose="00000400000000000000" pitchFamily="2" charset="0"/>
                <a:ea typeface="+mn-ea"/>
                <a:cs typeface="Poppins Ligh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Poppins Light" panose="00000400000000000000" pitchFamily="2" charset="0"/>
                <a:ea typeface="+mn-ea"/>
                <a:cs typeface="Poppins Ligh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Poppins Light" panose="00000400000000000000" pitchFamily="2" charset="0"/>
                <a:ea typeface="+mn-ea"/>
                <a:cs typeface="Poppins Ligh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panose="020B0604020202020204" pitchFamily="34" charset="0"/>
              <a:buNone/>
            </a:pPr>
            <a:r>
              <a:rPr lang="en-GB">
                <a:latin typeface="Poppins SemiBold" panose="00000700000000000000" pitchFamily="2" charset="0"/>
                <a:cs typeface="Poppins SemiBold" panose="00000700000000000000" pitchFamily="2" charset="0"/>
              </a:rPr>
              <a:t>£60 million</a:t>
            </a:r>
          </a:p>
          <a:p>
            <a:pPr marL="0" indent="0" algn="ctr">
              <a:buFont typeface="Arial" panose="020B0604020202020204" pitchFamily="34" charset="0"/>
              <a:buNone/>
            </a:pPr>
            <a:r>
              <a:rPr lang="en-GB" sz="1200">
                <a:latin typeface="Poppins SemiBold" panose="00000700000000000000" pitchFamily="2" charset="0"/>
                <a:cs typeface="Poppins SemiBold" panose="00000700000000000000" pitchFamily="2" charset="0"/>
              </a:rPr>
              <a:t>Total loss that quarter</a:t>
            </a: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p:txBody>
      </p:sp>
      <p:pic>
        <p:nvPicPr>
          <p:cNvPr id="23" name="Graphic 22">
            <a:extLst>
              <a:ext uri="{FF2B5EF4-FFF2-40B4-BE49-F238E27FC236}">
                <a16:creationId xmlns:a16="http://schemas.microsoft.com/office/drawing/2014/main" id="{854464F5-E6BA-4761-910B-162F6F5F89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3816" y="2561379"/>
            <a:ext cx="517525" cy="517525"/>
          </a:xfrm>
          <a:prstGeom prst="rect">
            <a:avLst/>
          </a:prstGeom>
        </p:spPr>
      </p:pic>
      <p:sp>
        <p:nvSpPr>
          <p:cNvPr id="24" name="Text Placeholder 6">
            <a:extLst>
              <a:ext uri="{FF2B5EF4-FFF2-40B4-BE49-F238E27FC236}">
                <a16:creationId xmlns:a16="http://schemas.microsoft.com/office/drawing/2014/main" id="{4C82B9FB-5685-4576-B9B7-DED712C0075C}"/>
              </a:ext>
            </a:extLst>
          </p:cNvPr>
          <p:cNvSpPr txBox="1">
            <a:spLocks/>
          </p:cNvSpPr>
          <p:nvPr/>
        </p:nvSpPr>
        <p:spPr>
          <a:xfrm>
            <a:off x="4612325" y="3302248"/>
            <a:ext cx="1880136" cy="862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Poppins Light" panose="00000400000000000000" pitchFamily="2" charset="0"/>
                <a:ea typeface="+mn-ea"/>
                <a:cs typeface="Poppins Ligh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Poppins Light" panose="00000400000000000000" pitchFamily="2" charset="0"/>
                <a:ea typeface="+mn-ea"/>
                <a:cs typeface="Poppins Ligh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Poppins Light" panose="00000400000000000000" pitchFamily="2" charset="0"/>
                <a:ea typeface="+mn-ea"/>
                <a:cs typeface="Poppins Ligh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panose="020B0604020202020204" pitchFamily="34" charset="0"/>
              <a:buNone/>
            </a:pPr>
            <a:r>
              <a:rPr lang="en-GB">
                <a:latin typeface="Poppins SemiBold" panose="00000700000000000000" pitchFamily="2" charset="0"/>
                <a:cs typeface="Poppins SemiBold" panose="00000700000000000000" pitchFamily="2" charset="0"/>
              </a:rPr>
              <a:t>£15 million</a:t>
            </a:r>
          </a:p>
          <a:p>
            <a:pPr marL="0" indent="0" algn="ctr">
              <a:buFont typeface="Arial" panose="020B0604020202020204" pitchFamily="34" charset="0"/>
              <a:buNone/>
            </a:pPr>
            <a:r>
              <a:rPr lang="en-GB" sz="1200">
                <a:latin typeface="Poppins SemiBold" panose="00000700000000000000" pitchFamily="2" charset="0"/>
                <a:cs typeface="Poppins SemiBold" panose="00000700000000000000" pitchFamily="2" charset="0"/>
              </a:rPr>
              <a:t>Trading impact</a:t>
            </a: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p:txBody>
      </p:sp>
      <p:pic>
        <p:nvPicPr>
          <p:cNvPr id="25" name="Graphic 24">
            <a:extLst>
              <a:ext uri="{FF2B5EF4-FFF2-40B4-BE49-F238E27FC236}">
                <a16:creationId xmlns:a16="http://schemas.microsoft.com/office/drawing/2014/main" id="{53A1A5D1-85DD-4D8E-8FAC-B72A3C836C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3884" y="4585799"/>
            <a:ext cx="517525" cy="517525"/>
          </a:xfrm>
          <a:prstGeom prst="rect">
            <a:avLst/>
          </a:prstGeom>
        </p:spPr>
      </p:pic>
      <p:sp>
        <p:nvSpPr>
          <p:cNvPr id="26" name="Text Placeholder 6">
            <a:extLst>
              <a:ext uri="{FF2B5EF4-FFF2-40B4-BE49-F238E27FC236}">
                <a16:creationId xmlns:a16="http://schemas.microsoft.com/office/drawing/2014/main" id="{B5CA77B6-8232-45F8-BC5B-2F036C39CF9F}"/>
              </a:ext>
            </a:extLst>
          </p:cNvPr>
          <p:cNvSpPr txBox="1">
            <a:spLocks/>
          </p:cNvSpPr>
          <p:nvPr/>
        </p:nvSpPr>
        <p:spPr>
          <a:xfrm>
            <a:off x="1147730" y="5326668"/>
            <a:ext cx="2054799" cy="862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Poppins Light" panose="00000400000000000000" pitchFamily="2" charset="0"/>
                <a:ea typeface="+mn-ea"/>
                <a:cs typeface="Poppins Ligh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Poppins Light" panose="00000400000000000000" pitchFamily="2" charset="0"/>
                <a:ea typeface="+mn-ea"/>
                <a:cs typeface="Poppins Ligh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Poppins Light" panose="00000400000000000000" pitchFamily="2" charset="0"/>
                <a:ea typeface="+mn-ea"/>
                <a:cs typeface="Poppins Ligh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panose="020B0604020202020204" pitchFamily="34" charset="0"/>
              <a:buNone/>
            </a:pPr>
            <a:r>
              <a:rPr lang="en-GB">
                <a:latin typeface="Poppins SemiBold" panose="00000700000000000000" pitchFamily="2" charset="0"/>
                <a:cs typeface="Poppins SemiBold" panose="00000700000000000000" pitchFamily="2" charset="0"/>
              </a:rPr>
              <a:t>£40 - £45 million</a:t>
            </a:r>
          </a:p>
          <a:p>
            <a:pPr marL="0" indent="0" algn="ctr">
              <a:buFont typeface="Arial" panose="020B0604020202020204" pitchFamily="34" charset="0"/>
              <a:buNone/>
            </a:pPr>
            <a:r>
              <a:rPr lang="en-GB" sz="1200">
                <a:latin typeface="Poppins SemiBold" panose="00000700000000000000" pitchFamily="2" charset="0"/>
                <a:cs typeface="Poppins SemiBold" panose="00000700000000000000" pitchFamily="2" charset="0"/>
              </a:rPr>
              <a:t>‘Exceptional’ costs</a:t>
            </a: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p:txBody>
      </p:sp>
      <p:pic>
        <p:nvPicPr>
          <p:cNvPr id="27" name="Graphic 26">
            <a:extLst>
              <a:ext uri="{FF2B5EF4-FFF2-40B4-BE49-F238E27FC236}">
                <a16:creationId xmlns:a16="http://schemas.microsoft.com/office/drawing/2014/main" id="{1A3B19DD-678E-4996-9AB3-A82D28474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7163" y="4585798"/>
            <a:ext cx="517525" cy="517525"/>
          </a:xfrm>
          <a:prstGeom prst="rect">
            <a:avLst/>
          </a:prstGeom>
        </p:spPr>
      </p:pic>
      <p:sp>
        <p:nvSpPr>
          <p:cNvPr id="28" name="Text Placeholder 6">
            <a:extLst>
              <a:ext uri="{FF2B5EF4-FFF2-40B4-BE49-F238E27FC236}">
                <a16:creationId xmlns:a16="http://schemas.microsoft.com/office/drawing/2014/main" id="{89E04F01-0F53-4FBE-89B2-E43EB5CDBA05}"/>
              </a:ext>
            </a:extLst>
          </p:cNvPr>
          <p:cNvSpPr txBox="1">
            <a:spLocks/>
          </p:cNvSpPr>
          <p:nvPr/>
        </p:nvSpPr>
        <p:spPr>
          <a:xfrm>
            <a:off x="3573981" y="5326668"/>
            <a:ext cx="2383889" cy="862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Poppins Light" panose="00000400000000000000" pitchFamily="2" charset="0"/>
                <a:ea typeface="+mn-ea"/>
                <a:cs typeface="Poppins Light" panose="000004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Poppins Light" panose="00000400000000000000" pitchFamily="2" charset="0"/>
                <a:ea typeface="+mn-ea"/>
                <a:cs typeface="Poppins Light" panose="000004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Poppins Light" panose="00000400000000000000" pitchFamily="2" charset="0"/>
                <a:ea typeface="+mn-ea"/>
                <a:cs typeface="Poppins Light" panose="000004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panose="020B0604020202020204" pitchFamily="34" charset="0"/>
              <a:buNone/>
            </a:pPr>
            <a:r>
              <a:rPr lang="en-GB">
                <a:latin typeface="Poppins SemiBold" panose="00000700000000000000" pitchFamily="2" charset="0"/>
                <a:cs typeface="Poppins SemiBold" panose="00000700000000000000" pitchFamily="2" charset="0"/>
              </a:rPr>
              <a:t>£400, 000</a:t>
            </a:r>
          </a:p>
          <a:p>
            <a:pPr marL="0" indent="0" algn="ctr">
              <a:lnSpc>
                <a:spcPct val="120000"/>
              </a:lnSpc>
              <a:buFont typeface="Arial" panose="020B0604020202020204" pitchFamily="34" charset="0"/>
              <a:buNone/>
            </a:pPr>
            <a:r>
              <a:rPr lang="en-GB" sz="1200">
                <a:latin typeface="Poppins SemiBold" panose="00000700000000000000" pitchFamily="2" charset="0"/>
                <a:cs typeface="Poppins SemiBold" panose="00000700000000000000" pitchFamily="2" charset="0"/>
              </a:rPr>
              <a:t>Fine from ICO (at that time the largest of its kind)</a:t>
            </a: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a:p>
            <a:pPr marL="0" indent="0" algn="ctr">
              <a:buFont typeface="Arial" panose="020B0604020202020204" pitchFamily="34" charset="0"/>
              <a:buNone/>
            </a:pPr>
            <a:endParaRPr lang="en-GB" sz="700">
              <a:latin typeface="Poppins SemiBold" panose="00000700000000000000" pitchFamily="2" charset="0"/>
              <a:cs typeface="Poppins SemiBold" panose="00000700000000000000" pitchFamily="2" charset="0"/>
            </a:endParaRPr>
          </a:p>
        </p:txBody>
      </p:sp>
      <p:pic>
        <p:nvPicPr>
          <p:cNvPr id="5" name="Picture 4">
            <a:extLst>
              <a:ext uri="{FF2B5EF4-FFF2-40B4-BE49-F238E27FC236}">
                <a16:creationId xmlns:a16="http://schemas.microsoft.com/office/drawing/2014/main" id="{7B429553-EDC9-4D86-AE11-A0B78B92CE2E}"/>
              </a:ext>
            </a:extLst>
          </p:cNvPr>
          <p:cNvPicPr>
            <a:picLocks noChangeAspect="1"/>
          </p:cNvPicPr>
          <p:nvPr/>
        </p:nvPicPr>
        <p:blipFill>
          <a:blip r:embed="rId5"/>
          <a:stretch>
            <a:fillRect/>
          </a:stretch>
        </p:blipFill>
        <p:spPr>
          <a:xfrm>
            <a:off x="7307249" y="2153445"/>
            <a:ext cx="4327539" cy="4035843"/>
          </a:xfrm>
          <a:prstGeom prst="rect">
            <a:avLst/>
          </a:prstGeom>
        </p:spPr>
      </p:pic>
    </p:spTree>
    <p:extLst>
      <p:ext uri="{BB962C8B-B14F-4D97-AF65-F5344CB8AC3E}">
        <p14:creationId xmlns:p14="http://schemas.microsoft.com/office/powerpoint/2010/main" val="2031952492"/>
      </p:ext>
    </p:extLst>
  </p:cSld>
  <p:clrMapOvr>
    <a:masterClrMapping/>
  </p:clrMapOvr>
  <mc:AlternateContent xmlns:mc="http://schemas.openxmlformats.org/markup-compatibility/2006" xmlns:p14="http://schemas.microsoft.com/office/powerpoint/2010/main">
    <mc:Choice Requires="p14">
      <p:transition spd="slow" p14:dur="2000" advTm="54958"/>
    </mc:Choice>
    <mc:Fallback xmlns="">
      <p:transition spd="slow" advTm="5495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A24578-337E-456B-B43C-30BDAC32E763}"/>
              </a:ext>
            </a:extLst>
          </p:cNvPr>
          <p:cNvSpPr>
            <a:spLocks noGrp="1"/>
          </p:cNvSpPr>
          <p:nvPr>
            <p:ph type="body" sz="quarter" idx="15"/>
          </p:nvPr>
        </p:nvSpPr>
        <p:spPr>
          <a:xfrm>
            <a:off x="3817444" y="2878075"/>
            <a:ext cx="4557111" cy="2107453"/>
          </a:xfrm>
        </p:spPr>
        <p:txBody>
          <a:bodyPr/>
          <a:lstStyle/>
          <a:p>
            <a:pPr marL="0" indent="0">
              <a:lnSpc>
                <a:spcPct val="100000"/>
              </a:lnSpc>
              <a:buNone/>
              <a:defRPr/>
            </a:pPr>
            <a:r>
              <a:rPr lang="en-GB" b="0" dirty="0">
                <a:latin typeface="Poppins SemiBold" panose="00000700000000000000" pitchFamily="2" charset="0"/>
                <a:cs typeface="Poppins SemiBold" panose="00000700000000000000" pitchFamily="2" charset="0"/>
              </a:rPr>
              <a:t>“Today’s record fine acts as a warning to others that cyber security is not an IT issue, it is a boardroom issue. Companies must be diligent and vigilant. </a:t>
            </a:r>
          </a:p>
          <a:p>
            <a:pPr marL="0" indent="0">
              <a:lnSpc>
                <a:spcPct val="100000"/>
              </a:lnSpc>
              <a:buNone/>
              <a:defRPr/>
            </a:pPr>
            <a:r>
              <a:rPr lang="en-GB" b="0" dirty="0">
                <a:latin typeface="Poppins SemiBold" panose="00000700000000000000" pitchFamily="2" charset="0"/>
                <a:cs typeface="Poppins SemiBold" panose="00000700000000000000" pitchFamily="2" charset="0"/>
              </a:rPr>
              <a:t>They must do this not only because they have a duty under law, but because they have a duty to their customers.”</a:t>
            </a:r>
            <a:endParaRPr lang="en-GB" sz="1600" dirty="0">
              <a:solidFill>
                <a:schemeClr val="bg1"/>
              </a:solidFill>
              <a:latin typeface="Poppins SemiBold" panose="00000700000000000000" pitchFamily="2" charset="0"/>
              <a:ea typeface="+mn-lt"/>
              <a:cs typeface="Poppins SemiBold" panose="00000700000000000000" pitchFamily="2" charset="0"/>
            </a:endParaRPr>
          </a:p>
        </p:txBody>
      </p:sp>
      <p:pic>
        <p:nvPicPr>
          <p:cNvPr id="5" name="Graphic 4">
            <a:extLst>
              <a:ext uri="{FF2B5EF4-FFF2-40B4-BE49-F238E27FC236}">
                <a16:creationId xmlns:a16="http://schemas.microsoft.com/office/drawing/2014/main" id="{CED7CB8C-FB50-4AC7-8EC4-83D356B0B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1311" y="2941279"/>
            <a:ext cx="670824" cy="388702"/>
          </a:xfrm>
          <a:prstGeom prst="rect">
            <a:avLst/>
          </a:prstGeom>
        </p:spPr>
      </p:pic>
      <p:pic>
        <p:nvPicPr>
          <p:cNvPr id="9" name="Graphic 8">
            <a:extLst>
              <a:ext uri="{FF2B5EF4-FFF2-40B4-BE49-F238E27FC236}">
                <a16:creationId xmlns:a16="http://schemas.microsoft.com/office/drawing/2014/main" id="{79CB9EA1-0AB5-4BC2-8DB1-975EFE377E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4555" y="4514456"/>
            <a:ext cx="670824" cy="388702"/>
          </a:xfrm>
          <a:prstGeom prst="rect">
            <a:avLst/>
          </a:prstGeom>
        </p:spPr>
      </p:pic>
      <p:sp>
        <p:nvSpPr>
          <p:cNvPr id="10" name="TextBox 9">
            <a:extLst>
              <a:ext uri="{FF2B5EF4-FFF2-40B4-BE49-F238E27FC236}">
                <a16:creationId xmlns:a16="http://schemas.microsoft.com/office/drawing/2014/main" id="{DE195BAF-8D05-471E-AD86-44DD40CAF0F1}"/>
              </a:ext>
            </a:extLst>
          </p:cNvPr>
          <p:cNvSpPr txBox="1"/>
          <p:nvPr/>
        </p:nvSpPr>
        <p:spPr>
          <a:xfrm>
            <a:off x="5669601" y="5201469"/>
            <a:ext cx="3659091" cy="261610"/>
          </a:xfrm>
          <a:prstGeom prst="rect">
            <a:avLst/>
          </a:prstGeom>
          <a:noFill/>
        </p:spPr>
        <p:txBody>
          <a:bodyPr wrap="square" rtlCol="0">
            <a:spAutoFit/>
          </a:bodyPr>
          <a:lstStyle/>
          <a:p>
            <a:r>
              <a:rPr lang="en-GB" sz="1100">
                <a:solidFill>
                  <a:schemeClr val="bg1"/>
                </a:solidFill>
                <a:latin typeface="Poppins Light" panose="00000400000000000000" pitchFamily="2" charset="0"/>
                <a:cs typeface="Poppins Light" panose="00000400000000000000" pitchFamily="2" charset="0"/>
              </a:rPr>
              <a:t>- Elizabeth Denham, Information Commissioner</a:t>
            </a:r>
          </a:p>
        </p:txBody>
      </p:sp>
    </p:spTree>
    <p:extLst>
      <p:ext uri="{BB962C8B-B14F-4D97-AF65-F5344CB8AC3E}">
        <p14:creationId xmlns:p14="http://schemas.microsoft.com/office/powerpoint/2010/main" val="2159552412"/>
      </p:ext>
    </p:extLst>
  </p:cSld>
  <p:clrMapOvr>
    <a:masterClrMapping/>
  </p:clrMapOvr>
  <mc:AlternateContent xmlns:mc="http://schemas.openxmlformats.org/markup-compatibility/2006" xmlns:p14="http://schemas.microsoft.com/office/powerpoint/2010/main">
    <mc:Choice Requires="p14">
      <p:transition spd="slow" p14:dur="2000" advTm="26800"/>
    </mc:Choice>
    <mc:Fallback xmlns="">
      <p:transition spd="slow" advTm="26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B24629-4EC2-4BB8-A148-FCF15C6EBDE4}"/>
              </a:ext>
            </a:extLst>
          </p:cNvPr>
          <p:cNvSpPr>
            <a:spLocks noGrp="1"/>
          </p:cNvSpPr>
          <p:nvPr>
            <p:ph type="body" sz="quarter" idx="13"/>
          </p:nvPr>
        </p:nvSpPr>
        <p:spPr>
          <a:xfrm>
            <a:off x="474661" y="1266738"/>
            <a:ext cx="11172551" cy="755093"/>
          </a:xfrm>
        </p:spPr>
        <p:txBody>
          <a:bodyPr>
            <a:noAutofit/>
          </a:bodyPr>
          <a:lstStyle/>
          <a:p>
            <a:r>
              <a:rPr lang="en-GB">
                <a:solidFill>
                  <a:srgbClr val="B78B1E"/>
                </a:solidFill>
              </a:rPr>
              <a:t>Cyber security as a board level responsibility</a:t>
            </a:r>
            <a:br>
              <a:rPr lang="en-GB">
                <a:solidFill>
                  <a:srgbClr val="B78B1E"/>
                </a:solidFill>
              </a:rPr>
            </a:br>
            <a:endParaRPr lang="en-GB">
              <a:solidFill>
                <a:srgbClr val="B78B1E"/>
              </a:solidFill>
            </a:endParaRPr>
          </a:p>
        </p:txBody>
      </p:sp>
      <p:sp>
        <p:nvSpPr>
          <p:cNvPr id="21" name="Text Placeholder 20">
            <a:extLst>
              <a:ext uri="{FF2B5EF4-FFF2-40B4-BE49-F238E27FC236}">
                <a16:creationId xmlns:a16="http://schemas.microsoft.com/office/drawing/2014/main" id="{3F83484E-20A7-484E-85F0-8700BEC1AC95}"/>
              </a:ext>
            </a:extLst>
          </p:cNvPr>
          <p:cNvSpPr>
            <a:spLocks noGrp="1"/>
          </p:cNvSpPr>
          <p:nvPr>
            <p:ph type="body" sz="quarter" idx="15"/>
          </p:nvPr>
        </p:nvSpPr>
        <p:spPr>
          <a:xfrm>
            <a:off x="474662" y="2663752"/>
            <a:ext cx="10681018" cy="3046766"/>
          </a:xfrm>
        </p:spPr>
        <p:txBody>
          <a:bodyPr>
            <a:normAutofit/>
          </a:bodyPr>
          <a:lstStyle/>
          <a:p>
            <a:pPr marL="971550" lvl="1" indent="-514350">
              <a:buFont typeface="+mj-lt"/>
              <a:buAutoNum type="arabicPeriod"/>
            </a:pPr>
            <a:r>
              <a:rPr lang="en-GB" sz="1600" dirty="0">
                <a:solidFill>
                  <a:srgbClr val="0D2650"/>
                </a:solidFill>
              </a:rPr>
              <a:t>Nearly all organisations depend on digital technology to </a:t>
            </a:r>
            <a:r>
              <a:rPr lang="en-GB" sz="1600" b="1" dirty="0">
                <a:solidFill>
                  <a:srgbClr val="0D2650"/>
                </a:solidFill>
              </a:rPr>
              <a:t>function.</a:t>
            </a:r>
          </a:p>
          <a:p>
            <a:pPr marL="971550" lvl="1" indent="-514350">
              <a:buFont typeface="+mj-lt"/>
              <a:buAutoNum type="arabicPeriod"/>
            </a:pPr>
            <a:endParaRPr lang="en-GB" sz="1600" b="1" dirty="0">
              <a:solidFill>
                <a:srgbClr val="0D2650"/>
              </a:solidFill>
            </a:endParaRPr>
          </a:p>
          <a:p>
            <a:pPr marL="971550" lvl="1" indent="-514350">
              <a:buFont typeface="+mj-lt"/>
              <a:buAutoNum type="arabicPeriod"/>
            </a:pPr>
            <a:r>
              <a:rPr lang="en-GB" sz="1600" dirty="0">
                <a:solidFill>
                  <a:srgbClr val="0D2650"/>
                </a:solidFill>
              </a:rPr>
              <a:t>The potential </a:t>
            </a:r>
            <a:r>
              <a:rPr lang="en-GB" sz="1600" b="1" dirty="0">
                <a:solidFill>
                  <a:srgbClr val="0D2650"/>
                </a:solidFill>
              </a:rPr>
              <a:t>cost</a:t>
            </a:r>
            <a:r>
              <a:rPr lang="en-GB" sz="1600" dirty="0">
                <a:solidFill>
                  <a:srgbClr val="0D2650"/>
                </a:solidFill>
              </a:rPr>
              <a:t> of remedying a cyber incident can be significant.</a:t>
            </a:r>
          </a:p>
          <a:p>
            <a:pPr marL="971550" lvl="1" indent="-514350">
              <a:buFont typeface="+mj-lt"/>
              <a:buAutoNum type="arabicPeriod"/>
            </a:pPr>
            <a:endParaRPr lang="en-GB" sz="1600" dirty="0">
              <a:solidFill>
                <a:srgbClr val="0D2650"/>
              </a:solidFill>
            </a:endParaRPr>
          </a:p>
          <a:p>
            <a:pPr marL="971550" lvl="1" indent="-514350">
              <a:buFont typeface="+mj-lt"/>
              <a:buAutoNum type="arabicPeriod"/>
            </a:pPr>
            <a:r>
              <a:rPr lang="en-GB" sz="1600" dirty="0">
                <a:solidFill>
                  <a:srgbClr val="0D2650"/>
                </a:solidFill>
              </a:rPr>
              <a:t>The risk of </a:t>
            </a:r>
            <a:r>
              <a:rPr lang="en-GB" sz="1600" b="1" dirty="0">
                <a:solidFill>
                  <a:srgbClr val="0D2650"/>
                </a:solidFill>
              </a:rPr>
              <a:t>reputational damage.</a:t>
            </a:r>
          </a:p>
          <a:p>
            <a:pPr marL="971550" lvl="1" indent="-514350">
              <a:buFont typeface="+mj-lt"/>
              <a:buAutoNum type="arabicPeriod"/>
            </a:pPr>
            <a:endParaRPr lang="en-GB" sz="1600" b="1" dirty="0">
              <a:solidFill>
                <a:srgbClr val="0D2650"/>
              </a:solidFill>
            </a:endParaRPr>
          </a:p>
          <a:p>
            <a:pPr marL="971550" lvl="1" indent="-514350">
              <a:buFont typeface="+mj-lt"/>
              <a:buAutoNum type="arabicPeriod"/>
            </a:pPr>
            <a:endParaRPr lang="en-GB" sz="1600" b="1" dirty="0">
              <a:solidFill>
                <a:srgbClr val="0D2650"/>
              </a:solidFill>
            </a:endParaRPr>
          </a:p>
          <a:p>
            <a:pPr marL="971550" lvl="1" indent="-514350">
              <a:buFont typeface="+mj-lt"/>
              <a:buAutoNum type="arabicPeriod"/>
            </a:pPr>
            <a:endParaRPr lang="en-GB" sz="1600" b="1" dirty="0">
              <a:solidFill>
                <a:srgbClr val="0D2650"/>
              </a:solidFill>
            </a:endParaRPr>
          </a:p>
          <a:p>
            <a:pPr marL="457200" lvl="1" indent="0">
              <a:buNone/>
            </a:pPr>
            <a:r>
              <a:rPr lang="en-GB" sz="1600" dirty="0">
                <a:solidFill>
                  <a:srgbClr val="0D2650"/>
                </a:solidFill>
              </a:rPr>
              <a:t>Cyber security is therefore </a:t>
            </a:r>
            <a:r>
              <a:rPr lang="en-GB" sz="1600" b="1" dirty="0">
                <a:solidFill>
                  <a:srgbClr val="0D2650"/>
                </a:solidFill>
              </a:rPr>
              <a:t>essential</a:t>
            </a:r>
            <a:r>
              <a:rPr lang="en-GB" sz="1600" dirty="0">
                <a:solidFill>
                  <a:srgbClr val="0D2650"/>
                </a:solidFill>
              </a:rPr>
              <a:t> and needs to be understood as an </a:t>
            </a:r>
            <a:r>
              <a:rPr lang="en-GB" sz="1600" b="1" dirty="0">
                <a:solidFill>
                  <a:srgbClr val="0D2650"/>
                </a:solidFill>
              </a:rPr>
              <a:t>enabler.</a:t>
            </a:r>
          </a:p>
          <a:p>
            <a:pPr marL="457200" lvl="1" indent="0">
              <a:buNone/>
            </a:pPr>
            <a:endParaRPr lang="en-GB" sz="1600" b="1" dirty="0">
              <a:solidFill>
                <a:srgbClr val="0D2650"/>
              </a:solidFill>
            </a:endParaRPr>
          </a:p>
          <a:p>
            <a:pPr marL="0" indent="0">
              <a:lnSpc>
                <a:spcPct val="100000"/>
              </a:lnSpc>
              <a:buNone/>
            </a:pPr>
            <a:endParaRPr lang="en-GB" b="1" dirty="0">
              <a:solidFill>
                <a:srgbClr val="0D2650"/>
              </a:solidFill>
            </a:endParaRPr>
          </a:p>
          <a:p>
            <a:pPr marL="0" indent="0">
              <a:lnSpc>
                <a:spcPct val="100000"/>
              </a:lnSpc>
              <a:buNone/>
            </a:pPr>
            <a:endParaRPr lang="en-GB" b="1" dirty="0"/>
          </a:p>
          <a:p>
            <a:pPr marL="0" indent="0">
              <a:lnSpc>
                <a:spcPct val="100000"/>
              </a:lnSpc>
              <a:buNone/>
            </a:pPr>
            <a:endParaRPr lang="en-GB" b="1" dirty="0"/>
          </a:p>
          <a:p>
            <a:pPr marL="0" indent="0">
              <a:lnSpc>
                <a:spcPct val="100000"/>
              </a:lnSpc>
              <a:buNone/>
            </a:pPr>
            <a:endParaRPr lang="en-GB" b="1" dirty="0"/>
          </a:p>
        </p:txBody>
      </p:sp>
    </p:spTree>
    <p:custDataLst>
      <p:tags r:id="rId1"/>
    </p:custDataLst>
    <p:extLst>
      <p:ext uri="{BB962C8B-B14F-4D97-AF65-F5344CB8AC3E}">
        <p14:creationId xmlns:p14="http://schemas.microsoft.com/office/powerpoint/2010/main" val="1819834448"/>
      </p:ext>
    </p:extLst>
  </p:cSld>
  <p:clrMapOvr>
    <a:masterClrMapping/>
  </p:clrMapOvr>
  <mc:AlternateContent xmlns:mc="http://schemas.openxmlformats.org/markup-compatibility/2006" xmlns:p14="http://schemas.microsoft.com/office/powerpoint/2010/main">
    <mc:Choice Requires="p14">
      <p:transition spd="slow" p14:dur="2000" advTm="154008"/>
    </mc:Choice>
    <mc:Fallback xmlns="">
      <p:transition spd="slow" advTm="154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FAEDE9-2D7E-4135-9FFA-4C906469C746}"/>
              </a:ext>
            </a:extLst>
          </p:cNvPr>
          <p:cNvSpPr>
            <a:spLocks noGrp="1"/>
          </p:cNvSpPr>
          <p:nvPr>
            <p:ph type="body" sz="quarter" idx="13"/>
          </p:nvPr>
        </p:nvSpPr>
        <p:spPr>
          <a:xfrm>
            <a:off x="474663" y="1351299"/>
            <a:ext cx="10846480" cy="644145"/>
          </a:xfrm>
        </p:spPr>
        <p:txBody>
          <a:bodyPr>
            <a:normAutofit/>
          </a:bodyPr>
          <a:lstStyle/>
          <a:p>
            <a:r>
              <a:rPr lang="en-GB">
                <a:solidFill>
                  <a:srgbClr val="B78B1E"/>
                </a:solidFill>
              </a:rPr>
              <a:t>What priority do organisations attach to cyber security? </a:t>
            </a:r>
          </a:p>
        </p:txBody>
      </p:sp>
      <p:pic>
        <p:nvPicPr>
          <p:cNvPr id="8" name="Picture 7">
            <a:extLst>
              <a:ext uri="{FF2B5EF4-FFF2-40B4-BE49-F238E27FC236}">
                <a16:creationId xmlns:a16="http://schemas.microsoft.com/office/drawing/2014/main" id="{FA6A92B0-BE5C-4E10-98B2-6113D1DED9EE}"/>
              </a:ext>
            </a:extLst>
          </p:cNvPr>
          <p:cNvPicPr>
            <a:picLocks noChangeAspect="1"/>
          </p:cNvPicPr>
          <p:nvPr/>
        </p:nvPicPr>
        <p:blipFill>
          <a:blip r:embed="rId4"/>
          <a:stretch>
            <a:fillRect/>
          </a:stretch>
        </p:blipFill>
        <p:spPr>
          <a:xfrm>
            <a:off x="2391216" y="2160542"/>
            <a:ext cx="7409568" cy="3936845"/>
          </a:xfrm>
          <a:prstGeom prst="rect">
            <a:avLst/>
          </a:prstGeom>
        </p:spPr>
      </p:pic>
      <p:sp>
        <p:nvSpPr>
          <p:cNvPr id="9" name="TextBox 8">
            <a:extLst>
              <a:ext uri="{FF2B5EF4-FFF2-40B4-BE49-F238E27FC236}">
                <a16:creationId xmlns:a16="http://schemas.microsoft.com/office/drawing/2014/main" id="{4320A58E-DBCF-4168-8044-B86CB59D1813}"/>
              </a:ext>
            </a:extLst>
          </p:cNvPr>
          <p:cNvSpPr txBox="1"/>
          <p:nvPr/>
        </p:nvSpPr>
        <p:spPr>
          <a:xfrm>
            <a:off x="474663" y="6531429"/>
            <a:ext cx="11209337" cy="384721"/>
          </a:xfrm>
          <a:prstGeom prst="rect">
            <a:avLst/>
          </a:prstGeom>
          <a:noFill/>
        </p:spPr>
        <p:txBody>
          <a:bodyPr wrap="square" rtlCol="0">
            <a:spAutoFit/>
          </a:bodyPr>
          <a:lstStyle/>
          <a:p>
            <a:r>
              <a:rPr lang="en-GB" sz="800">
                <a:effectLst/>
                <a:latin typeface="Poppins Light" panose="00000400000000000000" pitchFamily="2" charset="0"/>
                <a:cs typeface="Poppins Light" panose="00000400000000000000" pitchFamily="2" charset="0"/>
              </a:rPr>
              <a:t>Department of Digital, Culture, Media and Sport’s (DCMS) 2020 Cyber Breaches Survey </a:t>
            </a:r>
            <a:r>
              <a:rPr lang="en-GB" sz="800">
                <a:effectLst/>
                <a:latin typeface="Poppins Light" panose="00000400000000000000" pitchFamily="2" charset="0"/>
                <a:cs typeface="Poppins Light" panose="00000400000000000000" pitchFamily="2" charset="0"/>
                <a:hlinkClick r:id="rId5"/>
              </a:rPr>
              <a:t>https://www.gov.uk/government/publications/cyber-security-breaches-survey-2020/cyber-security-breaches-survey-2020</a:t>
            </a:r>
            <a:endParaRPr lang="en-GB" sz="800">
              <a:effectLst/>
              <a:latin typeface="Poppins Light" panose="00000400000000000000" pitchFamily="2" charset="0"/>
              <a:cs typeface="Poppins Light" panose="00000400000000000000" pitchFamily="2" charset="0"/>
            </a:endParaRPr>
          </a:p>
          <a:p>
            <a:endParaRPr lang="en-GB" sz="800">
              <a:effectLst/>
              <a:latin typeface="Poppins Light" panose="00000400000000000000" pitchFamily="2" charset="0"/>
              <a:cs typeface="Poppins Light" panose="00000400000000000000" pitchFamily="2" charset="0"/>
            </a:endParaRPr>
          </a:p>
          <a:p>
            <a:endParaRPr lang="en-GB" sz="300">
              <a:latin typeface="Poppins Light" panose="00000400000000000000" pitchFamily="2" charset="0"/>
              <a:cs typeface="Poppins Light" panose="00000400000000000000" pitchFamily="2" charset="0"/>
            </a:endParaRPr>
          </a:p>
        </p:txBody>
      </p:sp>
    </p:spTree>
    <p:custDataLst>
      <p:tags r:id="rId1"/>
    </p:custDataLst>
    <p:extLst>
      <p:ext uri="{BB962C8B-B14F-4D97-AF65-F5344CB8AC3E}">
        <p14:creationId xmlns:p14="http://schemas.microsoft.com/office/powerpoint/2010/main" val="1019694064"/>
      </p:ext>
    </p:extLst>
  </p:cSld>
  <p:clrMapOvr>
    <a:masterClrMapping/>
  </p:clrMapOvr>
  <mc:AlternateContent xmlns:mc="http://schemas.openxmlformats.org/markup-compatibility/2006" xmlns:p14="http://schemas.microsoft.com/office/powerpoint/2010/main">
    <mc:Choice Requires="p14">
      <p:transition spd="slow" p14:dur="2000" advTm="59669"/>
    </mc:Choice>
    <mc:Fallback xmlns="">
      <p:transition spd="slow" advTm="59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
</p:tagLst>
</file>

<file path=ppt/tags/tag2.xml><?xml version="1.0" encoding="utf-8"?>
<p:tagLst xmlns:a="http://schemas.openxmlformats.org/drawingml/2006/main" xmlns:r="http://schemas.openxmlformats.org/officeDocument/2006/relationships" xmlns:p="http://schemas.openxmlformats.org/presentationml/2006/main">
  <p:tag name="TIMING" val="|15.5|47.8"/>
</p:tagLst>
</file>

<file path=ppt/tags/tag3.xml><?xml version="1.0" encoding="utf-8"?>
<p:tagLst xmlns:a="http://schemas.openxmlformats.org/drawingml/2006/main" xmlns:r="http://schemas.openxmlformats.org/officeDocument/2006/relationships" xmlns:p="http://schemas.openxmlformats.org/presentationml/2006/main">
  <p:tag name="TIMING" val="|40|23.6|28|30.6"/>
</p:tagLst>
</file>

<file path=ppt/tags/tag4.xml><?xml version="1.0" encoding="utf-8"?>
<p:tagLst xmlns:a="http://schemas.openxmlformats.org/drawingml/2006/main" xmlns:r="http://schemas.openxmlformats.org/officeDocument/2006/relationships" xmlns:p="http://schemas.openxmlformats.org/presentationml/2006/main">
  <p:tag name="TIMING" val="|16.5"/>
</p:tagLst>
</file>

<file path=ppt/tags/tag5.xml><?xml version="1.0" encoding="utf-8"?>
<p:tagLst xmlns:a="http://schemas.openxmlformats.org/drawingml/2006/main" xmlns:r="http://schemas.openxmlformats.org/officeDocument/2006/relationships" xmlns:p="http://schemas.openxmlformats.org/presentationml/2006/main">
  <p:tag name="TIMING" val="|1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2548</Words>
  <Application>Microsoft Office PowerPoint</Application>
  <PresentationFormat>Widescreen</PresentationFormat>
  <Paragraphs>174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Poppins Light</vt:lpstr>
      <vt:lpstr>Poppins SemiBold</vt:lpstr>
      <vt:lpstr>Segoe 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2021-07-01T09:48:30Z</dcterms:created>
  <dcterms:modified xsi:type="dcterms:W3CDTF">2021-07-01T09:49:54Z</dcterms:modified>
</cp:coreProperties>
</file>